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6" r:id="rId3"/>
    <p:sldId id="258" r:id="rId4"/>
    <p:sldId id="259" r:id="rId5"/>
    <p:sldId id="261" r:id="rId6"/>
    <p:sldId id="267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4" userDrawn="1">
          <p15:clr>
            <a:srgbClr val="A4A3A4"/>
          </p15:clr>
        </p15:guide>
        <p15:guide id="2" pos="4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A3E0"/>
    <a:srgbClr val="043951"/>
    <a:srgbClr val="FFFFFF"/>
    <a:srgbClr val="DCDCDC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01"/>
    <p:restoredTop sz="94650"/>
  </p:normalViewPr>
  <p:slideViewPr>
    <p:cSldViewPr snapToGrid="0" snapToObjects="1">
      <p:cViewPr varScale="1">
        <p:scale>
          <a:sx n="123" d="100"/>
          <a:sy n="123" d="100"/>
        </p:scale>
        <p:origin x="1368" y="176"/>
      </p:cViewPr>
      <p:guideLst>
        <p:guide orient="horz" pos="1774"/>
        <p:guide pos="4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F0D7-95E8-3C48-9FE5-D33F89095B3E}" type="datetimeFigureOut">
              <a:rPr lang="es-ES" smtClean="0"/>
              <a:t>17/5/18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CF59-F9FA-D143-9E7C-4C1C367DAB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2003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F0D7-95E8-3C48-9FE5-D33F89095B3E}" type="datetimeFigureOut">
              <a:rPr lang="es-ES" smtClean="0"/>
              <a:t>17/5/18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CF59-F9FA-D143-9E7C-4C1C367DAB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963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F0D7-95E8-3C48-9FE5-D33F89095B3E}" type="datetimeFigureOut">
              <a:rPr lang="es-ES" smtClean="0"/>
              <a:t>17/5/18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CF59-F9FA-D143-9E7C-4C1C367DAB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1000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F0D7-95E8-3C48-9FE5-D33F89095B3E}" type="datetimeFigureOut">
              <a:rPr lang="es-ES" smtClean="0"/>
              <a:t>17/5/18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CF59-F9FA-D143-9E7C-4C1C367DAB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3343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F0D7-95E8-3C48-9FE5-D33F89095B3E}" type="datetimeFigureOut">
              <a:rPr lang="es-ES" smtClean="0"/>
              <a:t>17/5/18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CF59-F9FA-D143-9E7C-4C1C367DAB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0040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F0D7-95E8-3C48-9FE5-D33F89095B3E}" type="datetimeFigureOut">
              <a:rPr lang="es-ES" smtClean="0"/>
              <a:t>17/5/18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CF59-F9FA-D143-9E7C-4C1C367DAB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0975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F0D7-95E8-3C48-9FE5-D33F89095B3E}" type="datetimeFigureOut">
              <a:rPr lang="es-ES" smtClean="0"/>
              <a:t>17/5/18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CF59-F9FA-D143-9E7C-4C1C367DAB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005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F0D7-95E8-3C48-9FE5-D33F89095B3E}" type="datetimeFigureOut">
              <a:rPr lang="es-ES" smtClean="0"/>
              <a:t>17/5/18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CF59-F9FA-D143-9E7C-4C1C367DAB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6175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F0D7-95E8-3C48-9FE5-D33F89095B3E}" type="datetimeFigureOut">
              <a:rPr lang="es-ES" smtClean="0"/>
              <a:t>17/5/18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CF59-F9FA-D143-9E7C-4C1C367DAB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6561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F0D7-95E8-3C48-9FE5-D33F89095B3E}" type="datetimeFigureOut">
              <a:rPr lang="es-ES" smtClean="0"/>
              <a:t>17/5/18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CF59-F9FA-D143-9E7C-4C1C367DAB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086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F0D7-95E8-3C48-9FE5-D33F89095B3E}" type="datetimeFigureOut">
              <a:rPr lang="es-ES" smtClean="0"/>
              <a:t>17/5/18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2CF59-F9FA-D143-9E7C-4C1C367DAB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1837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7F0D7-95E8-3C48-9FE5-D33F89095B3E}" type="datetimeFigureOut">
              <a:rPr lang="es-ES" smtClean="0"/>
              <a:t>17/5/18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2CF59-F9FA-D143-9E7C-4C1C367DAB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3964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A3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_portada.jpg                                               0006F013Macintosh HD                   C0F95E5D:">
            <a:extLst>
              <a:ext uri="{FF2B5EF4-FFF2-40B4-BE49-F238E27FC236}">
                <a16:creationId xmlns:a16="http://schemas.microsoft.com/office/drawing/2014/main" id="{59059D78-1F75-B84A-9725-E81224FD9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25" y="135086"/>
            <a:ext cx="2160587" cy="164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A9FB120-8574-7644-97A5-7DFFE8CA0043}"/>
              </a:ext>
            </a:extLst>
          </p:cNvPr>
          <p:cNvSpPr txBox="1"/>
          <p:nvPr/>
        </p:nvSpPr>
        <p:spPr>
          <a:xfrm>
            <a:off x="377422" y="3247539"/>
            <a:ext cx="76972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Decoding the neural representation </a:t>
            </a:r>
          </a:p>
          <a:p>
            <a:r>
              <a:rPr lang="en-US" sz="4000" dirty="0">
                <a:solidFill>
                  <a:srgbClr val="FFFFFF"/>
                </a:solidFill>
              </a:rPr>
              <a:t>of </a:t>
            </a:r>
            <a:r>
              <a:rPr lang="en-US" sz="4000" dirty="0">
                <a:solidFill>
                  <a:srgbClr val="043951"/>
                </a:solidFill>
              </a:rPr>
              <a:t>social concepts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9D772AF-207A-944D-B30B-D83D13A95422}"/>
              </a:ext>
            </a:extLst>
          </p:cNvPr>
          <p:cNvSpPr txBox="1"/>
          <p:nvPr/>
        </p:nvSpPr>
        <p:spPr>
          <a:xfrm>
            <a:off x="377422" y="4570978"/>
            <a:ext cx="4066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Daniel </a:t>
            </a:r>
            <a:r>
              <a:rPr lang="en-US" sz="2400" dirty="0" err="1">
                <a:solidFill>
                  <a:srgbClr val="FFFFFF"/>
                </a:solidFill>
              </a:rPr>
              <a:t>Alcalá</a:t>
            </a:r>
            <a:r>
              <a:rPr lang="en-US" sz="2400" dirty="0">
                <a:solidFill>
                  <a:srgbClr val="FFFFFF"/>
                </a:solidFill>
              </a:rPr>
              <a:t> López, David Soto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807720-C521-5943-94A0-E540FDD3A22B}"/>
              </a:ext>
            </a:extLst>
          </p:cNvPr>
          <p:cNvSpPr txBox="1"/>
          <p:nvPr/>
        </p:nvSpPr>
        <p:spPr>
          <a:xfrm>
            <a:off x="388013" y="5032643"/>
            <a:ext cx="103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May 16, 2018</a:t>
            </a:r>
            <a:endParaRPr lang="en-US" sz="1200" dirty="0">
              <a:solidFill>
                <a:srgbClr val="0439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3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3.bp.blogspot.com/-2ZgU0NNjvdc/WpkzyEx1uiI/AAAAAAAAJvA/gzDzmNDYzRMkdx41pu7aPVphab6vv3WzgCLcBGAs/s1600/unnamed.jpg">
            <a:extLst>
              <a:ext uri="{FF2B5EF4-FFF2-40B4-BE49-F238E27FC236}">
                <a16:creationId xmlns:a16="http://schemas.microsoft.com/office/drawing/2014/main" id="{A6158F1D-4B42-8A44-AB59-C6BEE3D56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242" y="227530"/>
            <a:ext cx="1605516" cy="160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18B10CD-61B9-FA4F-AACA-8BF9B50BE5C0}"/>
              </a:ext>
            </a:extLst>
          </p:cNvPr>
          <p:cNvSpPr txBox="1"/>
          <p:nvPr/>
        </p:nvSpPr>
        <p:spPr>
          <a:xfrm>
            <a:off x="471681" y="2520795"/>
            <a:ext cx="4812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43951"/>
                </a:solidFill>
              </a:rPr>
              <a:t>PCA-based feature selection within each ROI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45655428-F217-3848-853E-16694BC76FB2}"/>
              </a:ext>
            </a:extLst>
          </p:cNvPr>
          <p:cNvSpPr/>
          <p:nvPr/>
        </p:nvSpPr>
        <p:spPr>
          <a:xfrm>
            <a:off x="342516" y="2651642"/>
            <a:ext cx="129165" cy="129165"/>
          </a:xfrm>
          <a:prstGeom prst="ellipse">
            <a:avLst/>
          </a:prstGeom>
          <a:noFill/>
          <a:ln w="38100">
            <a:solidFill>
              <a:srgbClr val="1BA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69CC79A-4DFB-D541-8026-417B41DFFF78}"/>
              </a:ext>
            </a:extLst>
          </p:cNvPr>
          <p:cNvSpPr txBox="1"/>
          <p:nvPr/>
        </p:nvSpPr>
        <p:spPr>
          <a:xfrm>
            <a:off x="470842" y="3162137"/>
            <a:ext cx="5408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43951"/>
                </a:solidFill>
              </a:rPr>
              <a:t>leave-one-out cross-validation (500 permutations)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B238E14-6285-C34C-8D22-8691E8D2C2FD}"/>
              </a:ext>
            </a:extLst>
          </p:cNvPr>
          <p:cNvSpPr/>
          <p:nvPr/>
        </p:nvSpPr>
        <p:spPr>
          <a:xfrm>
            <a:off x="341677" y="3292984"/>
            <a:ext cx="129165" cy="129165"/>
          </a:xfrm>
          <a:prstGeom prst="ellipse">
            <a:avLst/>
          </a:prstGeom>
          <a:noFill/>
          <a:ln w="38100">
            <a:solidFill>
              <a:srgbClr val="1BA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3B1C629-8679-6C45-BBEC-BABD3131A8F2}"/>
              </a:ext>
            </a:extLst>
          </p:cNvPr>
          <p:cNvSpPr txBox="1"/>
          <p:nvPr/>
        </p:nvSpPr>
        <p:spPr>
          <a:xfrm>
            <a:off x="471681" y="3803479"/>
            <a:ext cx="7872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43951"/>
                </a:solidFill>
              </a:rPr>
              <a:t>significance of decoding performance at the group level (</a:t>
            </a:r>
            <a:r>
              <a:rPr lang="es-ES" dirty="0" err="1"/>
              <a:t>one-sample</a:t>
            </a:r>
            <a:r>
              <a:rPr lang="es-ES" dirty="0"/>
              <a:t> t-test, </a:t>
            </a:r>
          </a:p>
          <a:p>
            <a:r>
              <a:rPr lang="es-ES" dirty="0" err="1"/>
              <a:t>across</a:t>
            </a:r>
            <a:r>
              <a:rPr lang="es-ES" dirty="0"/>
              <a:t> </a:t>
            </a:r>
            <a:r>
              <a:rPr lang="es-ES" dirty="0" err="1"/>
              <a:t>subjects</a:t>
            </a:r>
            <a:r>
              <a:rPr lang="es-ES" dirty="0"/>
              <a:t>, </a:t>
            </a:r>
            <a:r>
              <a:rPr lang="es-ES" dirty="0" err="1"/>
              <a:t>corrected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of </a:t>
            </a:r>
            <a:r>
              <a:rPr lang="es-ES" dirty="0" err="1"/>
              <a:t>ROIs</a:t>
            </a:r>
            <a:r>
              <a:rPr lang="en-US" sz="2000" dirty="0">
                <a:solidFill>
                  <a:srgbClr val="043951"/>
                </a:solidFill>
              </a:rPr>
              <a:t>)</a:t>
            </a:r>
            <a:endParaRPr lang="es-ES" dirty="0">
              <a:solidFill>
                <a:srgbClr val="043951"/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5E14F28B-49EA-2745-93CF-2921C11D1A8F}"/>
              </a:ext>
            </a:extLst>
          </p:cNvPr>
          <p:cNvSpPr/>
          <p:nvPr/>
        </p:nvSpPr>
        <p:spPr>
          <a:xfrm>
            <a:off x="342516" y="3934326"/>
            <a:ext cx="129165" cy="129165"/>
          </a:xfrm>
          <a:prstGeom prst="ellipse">
            <a:avLst/>
          </a:prstGeom>
          <a:noFill/>
          <a:ln w="38100">
            <a:solidFill>
              <a:srgbClr val="1BA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1789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3.bp.blogspot.com/-2ZgU0NNjvdc/WpkzyEx1uiI/AAAAAAAAJvA/gzDzmNDYzRMkdx41pu7aPVphab6vv3WzgCLcBGAs/s1600/unnamed.jpg">
            <a:extLst>
              <a:ext uri="{FF2B5EF4-FFF2-40B4-BE49-F238E27FC236}">
                <a16:creationId xmlns:a16="http://schemas.microsoft.com/office/drawing/2014/main" id="{A6158F1D-4B42-8A44-AB59-C6BEE3D56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242" y="227530"/>
            <a:ext cx="1605516" cy="160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145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3.bp.blogspot.com/-2ZgU0NNjvdc/WpkzyEx1uiI/AAAAAAAAJvA/gzDzmNDYzRMkdx41pu7aPVphab6vv3WzgCLcBGAs/s1600/unnamed.jpg">
            <a:extLst>
              <a:ext uri="{FF2B5EF4-FFF2-40B4-BE49-F238E27FC236}">
                <a16:creationId xmlns:a16="http://schemas.microsoft.com/office/drawing/2014/main" id="{A6158F1D-4B42-8A44-AB59-C6BEE3D56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242" y="227530"/>
            <a:ext cx="1605516" cy="160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EAE10DA-5111-3243-A6BC-97D2DD2AAD10}"/>
              </a:ext>
            </a:extLst>
          </p:cNvPr>
          <p:cNvSpPr txBox="1"/>
          <p:nvPr/>
        </p:nvSpPr>
        <p:spPr>
          <a:xfrm>
            <a:off x="409720" y="1625222"/>
            <a:ext cx="7754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43951"/>
                </a:solidFill>
              </a:rPr>
              <a:t>Previous work assessed the neural representations of </a:t>
            </a:r>
            <a:r>
              <a:rPr lang="en-US" sz="2000" dirty="0">
                <a:solidFill>
                  <a:srgbClr val="1BA3E0"/>
                </a:solidFill>
              </a:rPr>
              <a:t>concrete </a:t>
            </a:r>
            <a:r>
              <a:rPr lang="en-US" sz="2000" dirty="0">
                <a:solidFill>
                  <a:srgbClr val="043951"/>
                </a:solidFill>
              </a:rPr>
              <a:t>concepts</a:t>
            </a:r>
            <a:r>
              <a:rPr lang="en-US" sz="2000" dirty="0">
                <a:solidFill>
                  <a:srgbClr val="1BA3E0"/>
                </a:solidFill>
              </a:rPr>
              <a:t> </a:t>
            </a:r>
          </a:p>
          <a:p>
            <a:r>
              <a:rPr lang="en-US" sz="2000" dirty="0">
                <a:solidFill>
                  <a:srgbClr val="043951"/>
                </a:solidFill>
              </a:rPr>
              <a:t>(e.g. animals or tools)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57A7A2C-6AA1-5F4B-AF7F-DAAFD090A962}"/>
              </a:ext>
            </a:extLst>
          </p:cNvPr>
          <p:cNvSpPr txBox="1"/>
          <p:nvPr/>
        </p:nvSpPr>
        <p:spPr>
          <a:xfrm>
            <a:off x="409720" y="2594207"/>
            <a:ext cx="701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43951"/>
                </a:solidFill>
              </a:rPr>
              <a:t>Few studies using </a:t>
            </a:r>
            <a:r>
              <a:rPr lang="en-US" sz="2000" dirty="0">
                <a:solidFill>
                  <a:srgbClr val="1BA3E0"/>
                </a:solidFill>
              </a:rPr>
              <a:t>abstract </a:t>
            </a:r>
            <a:r>
              <a:rPr lang="en-US" sz="2000" dirty="0">
                <a:solidFill>
                  <a:srgbClr val="043951"/>
                </a:solidFill>
              </a:rPr>
              <a:t>concepts</a:t>
            </a:r>
            <a:r>
              <a:rPr lang="en-US" sz="2000" dirty="0">
                <a:solidFill>
                  <a:srgbClr val="1BA3E0"/>
                </a:solidFill>
              </a:rPr>
              <a:t> </a:t>
            </a:r>
            <a:r>
              <a:rPr lang="en-US" sz="2000" dirty="0">
                <a:solidFill>
                  <a:srgbClr val="043951"/>
                </a:solidFill>
              </a:rPr>
              <a:t>(e.g. mathematical or mental)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757953F-AE62-C842-A87E-16989DC0CD1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2105" y="3305490"/>
            <a:ext cx="6639791" cy="276556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30EF045-EB1F-0E4C-BCF0-7E99FD8F5EA9}"/>
              </a:ext>
            </a:extLst>
          </p:cNvPr>
          <p:cNvSpPr txBox="1"/>
          <p:nvPr/>
        </p:nvSpPr>
        <p:spPr>
          <a:xfrm>
            <a:off x="5902886" y="6105228"/>
            <a:ext cx="1978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1BA3E0"/>
                </a:solidFill>
              </a:rPr>
              <a:t>Ghio</a:t>
            </a:r>
            <a:r>
              <a:rPr lang="en-US" sz="1200" dirty="0">
                <a:solidFill>
                  <a:srgbClr val="1BA3E0"/>
                </a:solidFill>
              </a:rPr>
              <a:t> et al. 2016 Neuroimage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8D3FB304-6162-594F-B9A6-163CFEC87252}"/>
              </a:ext>
            </a:extLst>
          </p:cNvPr>
          <p:cNvSpPr/>
          <p:nvPr/>
        </p:nvSpPr>
        <p:spPr>
          <a:xfrm>
            <a:off x="280555" y="1760694"/>
            <a:ext cx="129165" cy="129165"/>
          </a:xfrm>
          <a:prstGeom prst="ellipse">
            <a:avLst/>
          </a:prstGeom>
          <a:noFill/>
          <a:ln w="38100">
            <a:solidFill>
              <a:srgbClr val="1BA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34B60F5-5384-474B-89DA-B62A161CC03C}"/>
              </a:ext>
            </a:extLst>
          </p:cNvPr>
          <p:cNvSpPr/>
          <p:nvPr/>
        </p:nvSpPr>
        <p:spPr>
          <a:xfrm>
            <a:off x="280555" y="2728479"/>
            <a:ext cx="129165" cy="129165"/>
          </a:xfrm>
          <a:prstGeom prst="ellipse">
            <a:avLst/>
          </a:prstGeom>
          <a:noFill/>
          <a:ln w="38100">
            <a:solidFill>
              <a:srgbClr val="1BA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7608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3.bp.blogspot.com/-2ZgU0NNjvdc/WpkzyEx1uiI/AAAAAAAAJvA/gzDzmNDYzRMkdx41pu7aPVphab6vv3WzgCLcBGAs/s1600/unnamed.jpg">
            <a:extLst>
              <a:ext uri="{FF2B5EF4-FFF2-40B4-BE49-F238E27FC236}">
                <a16:creationId xmlns:a16="http://schemas.microsoft.com/office/drawing/2014/main" id="{A6158F1D-4B42-8A44-AB59-C6BEE3D56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242" y="227530"/>
            <a:ext cx="1605516" cy="160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EAE10DA-5111-3243-A6BC-97D2DD2AAD10}"/>
              </a:ext>
            </a:extLst>
          </p:cNvPr>
          <p:cNvSpPr txBox="1"/>
          <p:nvPr/>
        </p:nvSpPr>
        <p:spPr>
          <a:xfrm>
            <a:off x="409720" y="2163577"/>
            <a:ext cx="2078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43951"/>
                </a:solidFill>
              </a:rPr>
              <a:t>Social information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08A0EAF-9575-5349-A017-3065D7C26C06}"/>
              </a:ext>
            </a:extLst>
          </p:cNvPr>
          <p:cNvSpPr txBox="1"/>
          <p:nvPr/>
        </p:nvSpPr>
        <p:spPr>
          <a:xfrm>
            <a:off x="3035156" y="2009689"/>
            <a:ext cx="3227165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43951"/>
                </a:solidFill>
              </a:rPr>
              <a:t>Faces, voices, body gestures, </a:t>
            </a:r>
          </a:p>
          <a:p>
            <a:r>
              <a:rPr lang="en-US" sz="2000" dirty="0">
                <a:solidFill>
                  <a:srgbClr val="043951"/>
                </a:solidFill>
              </a:rPr>
              <a:t>biological movements…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38877F3-A4F5-FD48-878C-B0F7993D5FA0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2487918" y="2363632"/>
            <a:ext cx="547238" cy="0"/>
          </a:xfrm>
          <a:prstGeom prst="straightConnector1">
            <a:avLst/>
          </a:prstGeom>
          <a:ln w="38100">
            <a:solidFill>
              <a:srgbClr val="0439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427E1BF2-2519-3C48-988D-E1C87025C472}"/>
              </a:ext>
            </a:extLst>
          </p:cNvPr>
          <p:cNvSpPr/>
          <p:nvPr/>
        </p:nvSpPr>
        <p:spPr>
          <a:xfrm>
            <a:off x="5571784" y="2317465"/>
            <a:ext cx="12377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1BA3E0"/>
                </a:solidFill>
              </a:rPr>
              <a:t>concepts</a:t>
            </a:r>
            <a:r>
              <a:rPr lang="en-US" sz="2000" dirty="0">
                <a:solidFill>
                  <a:srgbClr val="043951"/>
                </a:solidFill>
              </a:rPr>
              <a:t>?</a:t>
            </a:r>
            <a:endParaRPr lang="es-ES" sz="20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F56292D-1BB3-9C48-851B-A7A1768A77C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41669" y="3174107"/>
            <a:ext cx="4860663" cy="291025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F9DF772-C0C7-4249-A844-B26FC3B92C2F}"/>
              </a:ext>
            </a:extLst>
          </p:cNvPr>
          <p:cNvSpPr txBox="1"/>
          <p:nvPr/>
        </p:nvSpPr>
        <p:spPr>
          <a:xfrm>
            <a:off x="5401081" y="6105228"/>
            <a:ext cx="1611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BA3E0"/>
                </a:solidFill>
              </a:rPr>
              <a:t>Wang et al. 2017 PNAS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7B07AFA-A6CA-FA46-A8A2-33C333FF5DDE}"/>
              </a:ext>
            </a:extLst>
          </p:cNvPr>
          <p:cNvSpPr/>
          <p:nvPr/>
        </p:nvSpPr>
        <p:spPr>
          <a:xfrm>
            <a:off x="280555" y="2317465"/>
            <a:ext cx="129165" cy="129165"/>
          </a:xfrm>
          <a:prstGeom prst="ellipse">
            <a:avLst/>
          </a:prstGeom>
          <a:noFill/>
          <a:ln w="38100">
            <a:solidFill>
              <a:srgbClr val="1BA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5614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E423F18-102D-B248-88A4-FE02E094FCAC}"/>
              </a:ext>
            </a:extLst>
          </p:cNvPr>
          <p:cNvSpPr/>
          <p:nvPr/>
        </p:nvSpPr>
        <p:spPr>
          <a:xfrm>
            <a:off x="1" y="1864881"/>
            <a:ext cx="9144000" cy="552683"/>
          </a:xfrm>
          <a:prstGeom prst="rect">
            <a:avLst/>
          </a:prstGeom>
          <a:solidFill>
            <a:srgbClr val="1BA3E0"/>
          </a:solidFill>
          <a:ln>
            <a:solidFill>
              <a:srgbClr val="1BA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26" name="Picture 2" descr="https://3.bp.blogspot.com/-2ZgU0NNjvdc/WpkzyEx1uiI/AAAAAAAAJvA/gzDzmNDYzRMkdx41pu7aPVphab6vv3WzgCLcBGAs/s1600/unnamed.jpg">
            <a:extLst>
              <a:ext uri="{FF2B5EF4-FFF2-40B4-BE49-F238E27FC236}">
                <a16:creationId xmlns:a16="http://schemas.microsoft.com/office/drawing/2014/main" id="{A6158F1D-4B42-8A44-AB59-C6BEE3D56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242" y="227530"/>
            <a:ext cx="1605516" cy="160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AB3872E-B185-D244-A5E9-65BDF239C7EA}"/>
              </a:ext>
            </a:extLst>
          </p:cNvPr>
          <p:cNvSpPr txBox="1"/>
          <p:nvPr/>
        </p:nvSpPr>
        <p:spPr>
          <a:xfrm>
            <a:off x="143994" y="1942219"/>
            <a:ext cx="8659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Aim</a:t>
            </a:r>
            <a:r>
              <a:rPr lang="en-US" sz="2000" dirty="0">
                <a:solidFill>
                  <a:srgbClr val="FFFFFF"/>
                </a:solidFill>
              </a:rPr>
              <a:t>: to study how </a:t>
            </a:r>
            <a:r>
              <a:rPr lang="en-US" sz="2000" dirty="0">
                <a:solidFill>
                  <a:srgbClr val="043951"/>
                </a:solidFill>
              </a:rPr>
              <a:t>social abstract concepts </a:t>
            </a:r>
            <a:r>
              <a:rPr lang="en-US" sz="2000" dirty="0">
                <a:solidFill>
                  <a:srgbClr val="FFFFFF"/>
                </a:solidFill>
              </a:rPr>
              <a:t>are represented in the brain</a:t>
            </a:r>
            <a:endParaRPr lang="en-US" sz="2000" dirty="0">
              <a:solidFill>
                <a:srgbClr val="04395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6D4F39C-60E6-F641-ADAC-95E303D1A1BD}"/>
              </a:ext>
            </a:extLst>
          </p:cNvPr>
          <p:cNvSpPr txBox="1"/>
          <p:nvPr/>
        </p:nvSpPr>
        <p:spPr>
          <a:xfrm>
            <a:off x="1076713" y="3184899"/>
            <a:ext cx="6539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043951"/>
                </a:solidFill>
              </a:rPr>
              <a:t>mentalize</a:t>
            </a:r>
            <a:r>
              <a:rPr lang="en-US" sz="2000" dirty="0">
                <a:solidFill>
                  <a:srgbClr val="043951"/>
                </a:solidFill>
              </a:rPr>
              <a:t> about the beliefs, intentions, or attitudes of others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F32CE95-F079-7F48-B591-CF962152108E}"/>
              </a:ext>
            </a:extLst>
          </p:cNvPr>
          <p:cNvSpPr txBox="1"/>
          <p:nvPr/>
        </p:nvSpPr>
        <p:spPr>
          <a:xfrm>
            <a:off x="1076713" y="3585009"/>
            <a:ext cx="4239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043951"/>
                </a:solidFill>
              </a:rPr>
              <a:t>empathize</a:t>
            </a:r>
            <a:r>
              <a:rPr lang="en-US" sz="2000" dirty="0">
                <a:solidFill>
                  <a:srgbClr val="043951"/>
                </a:solidFill>
              </a:rPr>
              <a:t> with the emotions of others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3D097B0-4E86-2848-A9AF-300078E4413B}"/>
              </a:ext>
            </a:extLst>
          </p:cNvPr>
          <p:cNvSpPr txBox="1"/>
          <p:nvPr/>
        </p:nvSpPr>
        <p:spPr>
          <a:xfrm>
            <a:off x="671467" y="4353794"/>
            <a:ext cx="1512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BA3E0"/>
                </a:solidFill>
              </a:rPr>
              <a:t>+</a:t>
            </a:r>
            <a:r>
              <a:rPr lang="en-US" sz="2000" dirty="0">
                <a:solidFill>
                  <a:srgbClr val="043951"/>
                </a:solidFill>
              </a:rPr>
              <a:t> likableness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0F89F05-A3AD-9843-B4A9-C5BCD7B9E5BA}"/>
              </a:ext>
            </a:extLst>
          </p:cNvPr>
          <p:cNvSpPr txBox="1"/>
          <p:nvPr/>
        </p:nvSpPr>
        <p:spPr>
          <a:xfrm>
            <a:off x="3600634" y="6272609"/>
            <a:ext cx="2273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BA3E0"/>
                </a:solidFill>
              </a:rPr>
              <a:t>Anderson 1968 J </a:t>
            </a:r>
            <a:r>
              <a:rPr lang="en-US" sz="1200" dirty="0" err="1">
                <a:solidFill>
                  <a:srgbClr val="1BA3E0"/>
                </a:solidFill>
              </a:rPr>
              <a:t>Pers</a:t>
            </a:r>
            <a:r>
              <a:rPr lang="en-US" sz="1200" dirty="0">
                <a:solidFill>
                  <a:srgbClr val="1BA3E0"/>
                </a:solidFill>
              </a:rPr>
              <a:t> </a:t>
            </a:r>
            <a:r>
              <a:rPr lang="en-US" sz="1200" dirty="0" err="1">
                <a:solidFill>
                  <a:srgbClr val="1BA3E0"/>
                </a:solidFill>
              </a:rPr>
              <a:t>Soc</a:t>
            </a:r>
            <a:r>
              <a:rPr lang="en-US" sz="1200" dirty="0">
                <a:solidFill>
                  <a:srgbClr val="1BA3E0"/>
                </a:solidFill>
              </a:rPr>
              <a:t> </a:t>
            </a:r>
            <a:r>
              <a:rPr lang="en-US" sz="1200" dirty="0" err="1">
                <a:solidFill>
                  <a:srgbClr val="1BA3E0"/>
                </a:solidFill>
              </a:rPr>
              <a:t>Psychol</a:t>
            </a:r>
            <a:endParaRPr lang="en-US" sz="1200" dirty="0">
              <a:solidFill>
                <a:srgbClr val="1BA3E0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78CF9B6-058E-AD48-BF95-8C738E4886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7580" y="4134932"/>
            <a:ext cx="2848841" cy="213767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ED66D28-9C1D-504D-BEA7-ADD266C511AD}"/>
              </a:ext>
            </a:extLst>
          </p:cNvPr>
          <p:cNvSpPr/>
          <p:nvPr/>
        </p:nvSpPr>
        <p:spPr>
          <a:xfrm>
            <a:off x="1606450" y="223289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rgbClr val="04395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935C06F-A3B2-BB49-91E7-5C5B9559A01C}"/>
              </a:ext>
            </a:extLst>
          </p:cNvPr>
          <p:cNvSpPr txBox="1"/>
          <p:nvPr/>
        </p:nvSpPr>
        <p:spPr>
          <a:xfrm>
            <a:off x="671467" y="2816225"/>
            <a:ext cx="8132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BA3E0"/>
                </a:solidFill>
              </a:rPr>
              <a:t>+</a:t>
            </a:r>
            <a:r>
              <a:rPr lang="en-US" sz="2000" dirty="0">
                <a:solidFill>
                  <a:srgbClr val="043951"/>
                </a:solidFill>
              </a:rPr>
              <a:t> particularly, with regard to the </a:t>
            </a:r>
            <a:r>
              <a:rPr lang="en-US" sz="2000" u="sng" dirty="0">
                <a:solidFill>
                  <a:srgbClr val="043951"/>
                </a:solidFill>
              </a:rPr>
              <a:t>two fundamental social-cognitive processes</a:t>
            </a:r>
            <a:r>
              <a:rPr lang="en-US" sz="2000" dirty="0">
                <a:solidFill>
                  <a:srgbClr val="04395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28344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3.bp.blogspot.com/-2ZgU0NNjvdc/WpkzyEx1uiI/AAAAAAAAJvA/gzDzmNDYzRMkdx41pu7aPVphab6vv3WzgCLcBGAs/s1600/unnamed.jpg">
            <a:extLst>
              <a:ext uri="{FF2B5EF4-FFF2-40B4-BE49-F238E27FC236}">
                <a16:creationId xmlns:a16="http://schemas.microsoft.com/office/drawing/2014/main" id="{A6158F1D-4B42-8A44-AB59-C6BEE3D56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242" y="227530"/>
            <a:ext cx="1605516" cy="160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8050C834-5FF6-D14A-B49C-E116A008C946}"/>
              </a:ext>
            </a:extLst>
          </p:cNvPr>
          <p:cNvSpPr/>
          <p:nvPr/>
        </p:nvSpPr>
        <p:spPr>
          <a:xfrm>
            <a:off x="5159073" y="2228813"/>
            <a:ext cx="2360428" cy="617391"/>
          </a:xfrm>
          <a:prstGeom prst="roundRect">
            <a:avLst/>
          </a:prstGeom>
          <a:solidFill>
            <a:srgbClr val="1BA3E0"/>
          </a:solidFill>
          <a:ln w="38100">
            <a:solidFill>
              <a:srgbClr val="1BA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79761EE-1AF3-4244-A56F-8DFC7BC74B54}"/>
              </a:ext>
            </a:extLst>
          </p:cNvPr>
          <p:cNvSpPr/>
          <p:nvPr/>
        </p:nvSpPr>
        <p:spPr>
          <a:xfrm>
            <a:off x="1993831" y="2117383"/>
            <a:ext cx="1015139" cy="875654"/>
          </a:xfrm>
          <a:prstGeom prst="rect">
            <a:avLst/>
          </a:prstGeom>
          <a:solidFill>
            <a:srgbClr val="1BA3E0"/>
          </a:solidFill>
          <a:ln w="38100">
            <a:solidFill>
              <a:srgbClr val="0439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FF2600"/>
                </a:solidFill>
              </a:rPr>
              <a:t>*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7A314FF-0A82-BF4B-97CB-77F4BB89F9F7}"/>
              </a:ext>
            </a:extLst>
          </p:cNvPr>
          <p:cNvSpPr/>
          <p:nvPr/>
        </p:nvSpPr>
        <p:spPr>
          <a:xfrm>
            <a:off x="2588360" y="2555210"/>
            <a:ext cx="1015139" cy="875654"/>
          </a:xfrm>
          <a:prstGeom prst="rect">
            <a:avLst/>
          </a:prstGeom>
          <a:solidFill>
            <a:srgbClr val="1BA3E0"/>
          </a:solidFill>
          <a:ln w="38100">
            <a:solidFill>
              <a:srgbClr val="0439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2600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41770EE-0C58-8D4B-AA11-3A5F6D4DF71D}"/>
              </a:ext>
            </a:extLst>
          </p:cNvPr>
          <p:cNvSpPr/>
          <p:nvPr/>
        </p:nvSpPr>
        <p:spPr>
          <a:xfrm>
            <a:off x="3232260" y="3064245"/>
            <a:ext cx="1015139" cy="875654"/>
          </a:xfrm>
          <a:prstGeom prst="rect">
            <a:avLst/>
          </a:prstGeom>
          <a:solidFill>
            <a:srgbClr val="1BA3E0"/>
          </a:solidFill>
          <a:ln w="38100">
            <a:solidFill>
              <a:srgbClr val="0439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260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9D8AE9F-F62F-D54F-94C2-57FA0D003E6A}"/>
              </a:ext>
            </a:extLst>
          </p:cNvPr>
          <p:cNvSpPr txBox="1"/>
          <p:nvPr/>
        </p:nvSpPr>
        <p:spPr>
          <a:xfrm>
            <a:off x="3032344" y="3939899"/>
            <a:ext cx="359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3 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43AE169-473B-DF43-AAAF-09A2C98CDAC7}"/>
              </a:ext>
            </a:extLst>
          </p:cNvPr>
          <p:cNvSpPr txBox="1"/>
          <p:nvPr/>
        </p:nvSpPr>
        <p:spPr>
          <a:xfrm>
            <a:off x="1624500" y="2993037"/>
            <a:ext cx="639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250 ms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91B9E3A0-99A4-894A-A4C1-2293090AA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090" y="3339327"/>
            <a:ext cx="417477" cy="32549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D930336-FEC8-314C-B953-57CA18F155A4}"/>
              </a:ext>
            </a:extLst>
          </p:cNvPr>
          <p:cNvSpPr txBox="1"/>
          <p:nvPr/>
        </p:nvSpPr>
        <p:spPr>
          <a:xfrm>
            <a:off x="2217844" y="3431473"/>
            <a:ext cx="639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500 ms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E3B6C81-0969-E648-96CE-E5B0E22A9B10}"/>
              </a:ext>
            </a:extLst>
          </p:cNvPr>
          <p:cNvSpPr/>
          <p:nvPr/>
        </p:nvSpPr>
        <p:spPr>
          <a:xfrm>
            <a:off x="3926716" y="3540434"/>
            <a:ext cx="1015139" cy="875654"/>
          </a:xfrm>
          <a:prstGeom prst="rect">
            <a:avLst/>
          </a:prstGeom>
          <a:solidFill>
            <a:srgbClr val="1BA3E0"/>
          </a:solidFill>
          <a:ln w="38100">
            <a:solidFill>
              <a:srgbClr val="0439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260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C7E6BE1-D50A-474E-9340-C573303E34D6}"/>
              </a:ext>
            </a:extLst>
          </p:cNvPr>
          <p:cNvSpPr/>
          <p:nvPr/>
        </p:nvSpPr>
        <p:spPr>
          <a:xfrm>
            <a:off x="4509621" y="4031556"/>
            <a:ext cx="1015139" cy="875654"/>
          </a:xfrm>
          <a:prstGeom prst="rect">
            <a:avLst/>
          </a:prstGeom>
          <a:solidFill>
            <a:srgbClr val="1BA3E0"/>
          </a:solidFill>
          <a:ln w="38100">
            <a:solidFill>
              <a:srgbClr val="0439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FF2600"/>
                </a:solidFill>
              </a:rPr>
              <a:t>*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5208969-BEFE-A741-A63C-E23E271FB94D}"/>
              </a:ext>
            </a:extLst>
          </p:cNvPr>
          <p:cNvSpPr txBox="1"/>
          <p:nvPr/>
        </p:nvSpPr>
        <p:spPr>
          <a:xfrm>
            <a:off x="4284669" y="4907210"/>
            <a:ext cx="359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8 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1446CD6-EC1D-004F-AB8B-086094EDE411}"/>
              </a:ext>
            </a:extLst>
          </p:cNvPr>
          <p:cNvSpPr/>
          <p:nvPr/>
        </p:nvSpPr>
        <p:spPr>
          <a:xfrm>
            <a:off x="5524760" y="4907209"/>
            <a:ext cx="1015139" cy="875654"/>
          </a:xfrm>
          <a:prstGeom prst="rect">
            <a:avLst/>
          </a:prstGeom>
          <a:solidFill>
            <a:srgbClr val="1BA3E0"/>
          </a:solidFill>
          <a:ln w="38100">
            <a:solidFill>
              <a:srgbClr val="0439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rgbClr val="FFFFFF"/>
                </a:solidFill>
              </a:rPr>
              <a:t>INTELIGENTE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9B646C9-A90F-3C45-9C7B-3E7D6DE25AF5}"/>
              </a:ext>
            </a:extLst>
          </p:cNvPr>
          <p:cNvSpPr txBox="1"/>
          <p:nvPr/>
        </p:nvSpPr>
        <p:spPr>
          <a:xfrm>
            <a:off x="3723100" y="4416088"/>
            <a:ext cx="359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3 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D6F5FD1-D671-C74F-B143-B0F0A0E39618}"/>
              </a:ext>
            </a:extLst>
          </p:cNvPr>
          <p:cNvSpPr txBox="1"/>
          <p:nvPr/>
        </p:nvSpPr>
        <p:spPr>
          <a:xfrm>
            <a:off x="3011060" y="1927199"/>
            <a:ext cx="651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fixation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3FB4C7A-1EC9-0741-8A0E-F80687266594}"/>
              </a:ext>
            </a:extLst>
          </p:cNvPr>
          <p:cNvSpPr txBox="1"/>
          <p:nvPr/>
        </p:nvSpPr>
        <p:spPr>
          <a:xfrm>
            <a:off x="3603499" y="2353407"/>
            <a:ext cx="516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delay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99A16DB-D51A-0F44-A39A-CB5A5A7BC333}"/>
              </a:ext>
            </a:extLst>
          </p:cNvPr>
          <p:cNvSpPr txBox="1"/>
          <p:nvPr/>
        </p:nvSpPr>
        <p:spPr>
          <a:xfrm>
            <a:off x="4247399" y="2839706"/>
            <a:ext cx="786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definition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7BD717A-CDF8-964A-A302-827B5E7E9DFB}"/>
              </a:ext>
            </a:extLst>
          </p:cNvPr>
          <p:cNvSpPr txBox="1"/>
          <p:nvPr/>
        </p:nvSpPr>
        <p:spPr>
          <a:xfrm>
            <a:off x="4941855" y="3330828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think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43D85CD-FD19-CC40-BCAA-93F78C237341}"/>
              </a:ext>
            </a:extLst>
          </p:cNvPr>
          <p:cNvSpPr txBox="1"/>
          <p:nvPr/>
        </p:nvSpPr>
        <p:spPr>
          <a:xfrm>
            <a:off x="5524760" y="3801399"/>
            <a:ext cx="485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jitter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7866B4E-BEF0-2843-B836-685F727EFA49}"/>
              </a:ext>
            </a:extLst>
          </p:cNvPr>
          <p:cNvSpPr txBox="1"/>
          <p:nvPr/>
        </p:nvSpPr>
        <p:spPr>
          <a:xfrm>
            <a:off x="6539899" y="4693087"/>
            <a:ext cx="817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catch trial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40C707C7-B391-624C-9797-5DE649993AFF}"/>
              </a:ext>
            </a:extLst>
          </p:cNvPr>
          <p:cNvCxnSpPr>
            <a:cxnSpLocks/>
          </p:cNvCxnSpPr>
          <p:nvPr/>
        </p:nvCxnSpPr>
        <p:spPr>
          <a:xfrm>
            <a:off x="1784980" y="3429516"/>
            <a:ext cx="2519906" cy="1914173"/>
          </a:xfrm>
          <a:prstGeom prst="straightConnector1">
            <a:avLst/>
          </a:prstGeom>
          <a:ln w="38100">
            <a:solidFill>
              <a:srgbClr val="0439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2780B0E-7F9E-6E4F-B799-C0871C2766A8}"/>
              </a:ext>
            </a:extLst>
          </p:cNvPr>
          <p:cNvSpPr txBox="1"/>
          <p:nvPr/>
        </p:nvSpPr>
        <p:spPr>
          <a:xfrm>
            <a:off x="5249886" y="2333877"/>
            <a:ext cx="2178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i="1" dirty="0">
                <a:solidFill>
                  <a:srgbClr val="FFFFFF"/>
                </a:solidFill>
              </a:rPr>
              <a:t>“Sabe razonar, resolver problemas </a:t>
            </a:r>
          </a:p>
          <a:p>
            <a:r>
              <a:rPr lang="es-ES" sz="1100" i="1" dirty="0">
                <a:solidFill>
                  <a:srgbClr val="FFFFFF"/>
                </a:solidFill>
              </a:rPr>
              <a:t>y comprender ideas complejas”</a:t>
            </a:r>
          </a:p>
        </p:txBody>
      </p:sp>
      <p:sp>
        <p:nvSpPr>
          <p:cNvPr id="27" name="Triángulo 26">
            <a:extLst>
              <a:ext uri="{FF2B5EF4-FFF2-40B4-BE49-F238E27FC236}">
                <a16:creationId xmlns:a16="http://schemas.microsoft.com/office/drawing/2014/main" id="{C9EF70D9-A156-0C46-9E8E-92FED55F916B}"/>
              </a:ext>
            </a:extLst>
          </p:cNvPr>
          <p:cNvSpPr/>
          <p:nvPr/>
        </p:nvSpPr>
        <p:spPr>
          <a:xfrm rot="13523635">
            <a:off x="5035351" y="2732974"/>
            <a:ext cx="247441" cy="213311"/>
          </a:xfrm>
          <a:prstGeom prst="triangle">
            <a:avLst/>
          </a:prstGeom>
          <a:solidFill>
            <a:srgbClr val="1BA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FA7EF2-1372-B844-B83E-C739BF13042E}"/>
              </a:ext>
            </a:extLst>
          </p:cNvPr>
          <p:cNvSpPr txBox="1"/>
          <p:nvPr/>
        </p:nvSpPr>
        <p:spPr>
          <a:xfrm>
            <a:off x="507398" y="91927"/>
            <a:ext cx="1486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43951"/>
                </a:solidFill>
              </a:rPr>
              <a:t>Participants: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FD5E591C-CA0E-2F43-B2F8-14CC99F5AE67}"/>
              </a:ext>
            </a:extLst>
          </p:cNvPr>
          <p:cNvSpPr/>
          <p:nvPr/>
        </p:nvSpPr>
        <p:spPr>
          <a:xfrm>
            <a:off x="1038096" y="518584"/>
            <a:ext cx="6010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43951"/>
                </a:solidFill>
              </a:rPr>
              <a:t>listen to short definitions of social concepts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840A1EA5-7B0E-2349-B466-5F87C4C64993}"/>
              </a:ext>
            </a:extLst>
          </p:cNvPr>
          <p:cNvSpPr/>
          <p:nvPr/>
        </p:nvSpPr>
        <p:spPr>
          <a:xfrm>
            <a:off x="1038096" y="930211"/>
            <a:ext cx="599734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43951"/>
                </a:solidFill>
              </a:rPr>
              <a:t>think about the concept (e.g. attribute the referred </a:t>
            </a:r>
          </a:p>
          <a:p>
            <a:r>
              <a:rPr lang="en-US" sz="2000" dirty="0">
                <a:solidFill>
                  <a:srgbClr val="043951"/>
                </a:solidFill>
              </a:rPr>
              <a:t>interpersonal attitudes, beliefs, intentions, or emotions </a:t>
            </a:r>
          </a:p>
          <a:p>
            <a:r>
              <a:rPr lang="en-US" sz="2000" dirty="0">
                <a:solidFill>
                  <a:srgbClr val="043951"/>
                </a:solidFill>
              </a:rPr>
              <a:t>to a family member, acquaintance, public figure, etc.)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8C1245F3-1E9C-EF4C-A46B-54EA57680C31}"/>
              </a:ext>
            </a:extLst>
          </p:cNvPr>
          <p:cNvSpPr/>
          <p:nvPr/>
        </p:nvSpPr>
        <p:spPr>
          <a:xfrm>
            <a:off x="378233" y="222774"/>
            <a:ext cx="129165" cy="129165"/>
          </a:xfrm>
          <a:prstGeom prst="ellipse">
            <a:avLst/>
          </a:prstGeom>
          <a:noFill/>
          <a:ln w="38100">
            <a:solidFill>
              <a:srgbClr val="1BA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12186345-7E45-9C4E-A3B5-C10D5A9623A3}"/>
              </a:ext>
            </a:extLst>
          </p:cNvPr>
          <p:cNvCxnSpPr/>
          <p:nvPr/>
        </p:nvCxnSpPr>
        <p:spPr>
          <a:xfrm>
            <a:off x="887623" y="697298"/>
            <a:ext cx="150473" cy="0"/>
          </a:xfrm>
          <a:prstGeom prst="line">
            <a:avLst/>
          </a:prstGeom>
          <a:ln w="38100">
            <a:solidFill>
              <a:srgbClr val="1BA3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6F74AE4A-7F92-7447-9DFC-7FE03733EA60}"/>
              </a:ext>
            </a:extLst>
          </p:cNvPr>
          <p:cNvCxnSpPr/>
          <p:nvPr/>
        </p:nvCxnSpPr>
        <p:spPr>
          <a:xfrm>
            <a:off x="887622" y="1148659"/>
            <a:ext cx="150473" cy="0"/>
          </a:xfrm>
          <a:prstGeom prst="line">
            <a:avLst/>
          </a:prstGeom>
          <a:ln w="38100">
            <a:solidFill>
              <a:srgbClr val="1BA3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8B21DF9F-9908-5148-B420-68EF4C0B3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2" y="5537793"/>
            <a:ext cx="4446521" cy="132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23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3.bp.blogspot.com/-2ZgU0NNjvdc/WpkzyEx1uiI/AAAAAAAAJvA/gzDzmNDYzRMkdx41pu7aPVphab6vv3WzgCLcBGAs/s1600/unnamed.jpg">
            <a:extLst>
              <a:ext uri="{FF2B5EF4-FFF2-40B4-BE49-F238E27FC236}">
                <a16:creationId xmlns:a16="http://schemas.microsoft.com/office/drawing/2014/main" id="{A6158F1D-4B42-8A44-AB59-C6BEE3D56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242" y="227530"/>
            <a:ext cx="1605516" cy="160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0270D5A-BB02-4A4B-A0AF-CF24C5BC02FA}"/>
              </a:ext>
            </a:extLst>
          </p:cNvPr>
          <p:cNvSpPr txBox="1"/>
          <p:nvPr/>
        </p:nvSpPr>
        <p:spPr>
          <a:xfrm>
            <a:off x="1152304" y="1808764"/>
            <a:ext cx="216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43951"/>
                </a:solidFill>
              </a:rPr>
              <a:t>mentalizing</a:t>
            </a:r>
            <a:r>
              <a:rPr lang="en-US" dirty="0">
                <a:solidFill>
                  <a:srgbClr val="043951"/>
                </a:solidFill>
              </a:rPr>
              <a:t> concepts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1DDC4C-95A6-2B4D-9963-08CDDA91381D}"/>
              </a:ext>
            </a:extLst>
          </p:cNvPr>
          <p:cNvSpPr txBox="1"/>
          <p:nvPr/>
        </p:nvSpPr>
        <p:spPr>
          <a:xfrm>
            <a:off x="5717489" y="1810953"/>
            <a:ext cx="2219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43951"/>
                </a:solidFill>
              </a:rPr>
              <a:t>empathizing</a:t>
            </a:r>
            <a:r>
              <a:rPr lang="en-US" b="1" i="1" dirty="0">
                <a:solidFill>
                  <a:srgbClr val="043951"/>
                </a:solidFill>
              </a:rPr>
              <a:t> </a:t>
            </a:r>
            <a:r>
              <a:rPr lang="en-US" i="1" dirty="0">
                <a:solidFill>
                  <a:srgbClr val="043951"/>
                </a:solidFill>
              </a:rPr>
              <a:t>concepts</a:t>
            </a:r>
            <a:endParaRPr lang="en-US" dirty="0">
              <a:solidFill>
                <a:srgbClr val="04395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FE2D4B2-6294-7E4B-B1E6-D601F5757128}"/>
              </a:ext>
            </a:extLst>
          </p:cNvPr>
          <p:cNvSpPr txBox="1"/>
          <p:nvPr/>
        </p:nvSpPr>
        <p:spPr>
          <a:xfrm>
            <a:off x="1083417" y="2348491"/>
            <a:ext cx="13227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sz="1400" b="1" dirty="0">
                <a:solidFill>
                  <a:srgbClr val="1BA3E0"/>
                </a:solidFill>
              </a:rPr>
              <a:t>Sincero/a</a:t>
            </a:r>
          </a:p>
          <a:p>
            <a:pPr algn="r"/>
            <a:r>
              <a:rPr lang="es-ES_tradnl" sz="1400" b="1" dirty="0">
                <a:solidFill>
                  <a:srgbClr val="1BA3E0"/>
                </a:solidFill>
              </a:rPr>
              <a:t>Comprensivo/a</a:t>
            </a:r>
          </a:p>
          <a:p>
            <a:pPr algn="r"/>
            <a:r>
              <a:rPr lang="es-ES_tradnl" sz="1400" b="1" dirty="0">
                <a:solidFill>
                  <a:srgbClr val="1BA3E0"/>
                </a:solidFill>
              </a:rPr>
              <a:t>Leal</a:t>
            </a:r>
          </a:p>
          <a:p>
            <a:pPr algn="r"/>
            <a:r>
              <a:rPr lang="es-ES_tradnl" sz="1400" b="1" dirty="0">
                <a:solidFill>
                  <a:srgbClr val="1BA3E0"/>
                </a:solidFill>
              </a:rPr>
              <a:t>Inteligente</a:t>
            </a:r>
          </a:p>
          <a:p>
            <a:pPr algn="r"/>
            <a:r>
              <a:rPr lang="es-ES_tradnl" sz="1400" b="1" dirty="0">
                <a:solidFill>
                  <a:srgbClr val="1BA3E0"/>
                </a:solidFill>
              </a:rPr>
              <a:t>Generoso/a</a:t>
            </a:r>
          </a:p>
          <a:p>
            <a:pPr algn="r"/>
            <a:r>
              <a:rPr lang="es-ES_tradnl" sz="1400" b="1" dirty="0">
                <a:solidFill>
                  <a:srgbClr val="1BA3E0"/>
                </a:solidFill>
              </a:rPr>
              <a:t>Ingenioso/a</a:t>
            </a:r>
          </a:p>
          <a:p>
            <a:pPr algn="r"/>
            <a:r>
              <a:rPr lang="es-ES_tradnl" sz="1400" b="1" dirty="0">
                <a:solidFill>
                  <a:srgbClr val="1BA3E0"/>
                </a:solidFill>
              </a:rPr>
              <a:t>Cooperativo/a</a:t>
            </a:r>
          </a:p>
          <a:p>
            <a:pPr algn="r"/>
            <a:r>
              <a:rPr lang="es-ES_tradnl" sz="1400" b="1" dirty="0">
                <a:solidFill>
                  <a:srgbClr val="1BA3E0"/>
                </a:solidFill>
              </a:rPr>
              <a:t>Indulgente</a:t>
            </a:r>
          </a:p>
          <a:p>
            <a:pPr algn="r"/>
            <a:r>
              <a:rPr lang="es-ES_tradnl" sz="1400" b="1" dirty="0">
                <a:solidFill>
                  <a:srgbClr val="1BA3E0"/>
                </a:solidFill>
              </a:rPr>
              <a:t>Concienzudo/a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7B48201-9495-1740-AE86-5B9A02011143}"/>
              </a:ext>
            </a:extLst>
          </p:cNvPr>
          <p:cNvSpPr txBox="1"/>
          <p:nvPr/>
        </p:nvSpPr>
        <p:spPr>
          <a:xfrm>
            <a:off x="1133688" y="4454382"/>
            <a:ext cx="12725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sz="1400" b="1" dirty="0">
                <a:solidFill>
                  <a:srgbClr val="043951"/>
                </a:solidFill>
              </a:rPr>
              <a:t>Vago/a</a:t>
            </a:r>
          </a:p>
          <a:p>
            <a:pPr algn="r"/>
            <a:r>
              <a:rPr lang="es-ES_tradnl" sz="1400" b="1" dirty="0">
                <a:solidFill>
                  <a:srgbClr val="043951"/>
                </a:solidFill>
              </a:rPr>
              <a:t>Irresponsable</a:t>
            </a:r>
          </a:p>
          <a:p>
            <a:pPr algn="r"/>
            <a:r>
              <a:rPr lang="es-ES_tradnl" sz="1400" b="1" dirty="0">
                <a:solidFill>
                  <a:srgbClr val="043951"/>
                </a:solidFill>
              </a:rPr>
              <a:t>Prejuicioso/a</a:t>
            </a:r>
          </a:p>
          <a:p>
            <a:pPr algn="r"/>
            <a:r>
              <a:rPr lang="es-ES_tradnl" sz="1400" b="1" dirty="0">
                <a:solidFill>
                  <a:srgbClr val="043951"/>
                </a:solidFill>
              </a:rPr>
              <a:t>Aburrido/a</a:t>
            </a:r>
          </a:p>
          <a:p>
            <a:pPr algn="r"/>
            <a:r>
              <a:rPr lang="es-ES_tradnl" sz="1400" b="1" dirty="0">
                <a:solidFill>
                  <a:srgbClr val="043951"/>
                </a:solidFill>
              </a:rPr>
              <a:t>Hostil</a:t>
            </a:r>
          </a:p>
          <a:p>
            <a:pPr algn="r"/>
            <a:r>
              <a:rPr lang="es-ES_tradnl" sz="1400" b="1" dirty="0">
                <a:solidFill>
                  <a:srgbClr val="043951"/>
                </a:solidFill>
              </a:rPr>
              <a:t>Egoísta</a:t>
            </a:r>
          </a:p>
          <a:p>
            <a:pPr algn="r"/>
            <a:r>
              <a:rPr lang="es-ES_tradnl" sz="1400" b="1" dirty="0">
                <a:solidFill>
                  <a:srgbClr val="043951"/>
                </a:solidFill>
              </a:rPr>
              <a:t>Maleducado/a</a:t>
            </a:r>
          </a:p>
          <a:p>
            <a:pPr algn="r"/>
            <a:r>
              <a:rPr lang="es-ES_tradnl" sz="1400" b="1" dirty="0">
                <a:solidFill>
                  <a:srgbClr val="043951"/>
                </a:solidFill>
              </a:rPr>
              <a:t>Codicioso/a</a:t>
            </a:r>
          </a:p>
          <a:p>
            <a:pPr algn="r"/>
            <a:r>
              <a:rPr lang="es-ES_tradnl" sz="1400" b="1" dirty="0">
                <a:solidFill>
                  <a:srgbClr val="043951"/>
                </a:solidFill>
              </a:rPr>
              <a:t>Farsante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B5294A-75C1-E34A-BCF8-E57AA4A87EC4}"/>
              </a:ext>
            </a:extLst>
          </p:cNvPr>
          <p:cNvSpPr txBox="1"/>
          <p:nvPr/>
        </p:nvSpPr>
        <p:spPr>
          <a:xfrm>
            <a:off x="5830094" y="2348491"/>
            <a:ext cx="11862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sz="1400" b="1" dirty="0">
                <a:solidFill>
                  <a:srgbClr val="1BA3E0"/>
                </a:solidFill>
              </a:rPr>
              <a:t>Empático/a</a:t>
            </a:r>
          </a:p>
          <a:p>
            <a:pPr algn="r"/>
            <a:r>
              <a:rPr lang="es-ES_tradnl" sz="1400" b="1" dirty="0">
                <a:solidFill>
                  <a:srgbClr val="1BA3E0"/>
                </a:solidFill>
              </a:rPr>
              <a:t>Afable</a:t>
            </a:r>
          </a:p>
          <a:p>
            <a:pPr algn="r"/>
            <a:r>
              <a:rPr lang="es-ES_tradnl" sz="1400" b="1" dirty="0">
                <a:solidFill>
                  <a:srgbClr val="1BA3E0"/>
                </a:solidFill>
              </a:rPr>
              <a:t>Bondadoso/a</a:t>
            </a:r>
          </a:p>
          <a:p>
            <a:pPr algn="r"/>
            <a:r>
              <a:rPr lang="es-ES_tradnl" sz="1400" b="1" dirty="0">
                <a:solidFill>
                  <a:srgbClr val="1BA3E0"/>
                </a:solidFill>
              </a:rPr>
              <a:t>Animado/a</a:t>
            </a:r>
          </a:p>
          <a:p>
            <a:pPr algn="r"/>
            <a:r>
              <a:rPr lang="es-ES_tradnl" sz="1400" b="1" dirty="0">
                <a:solidFill>
                  <a:srgbClr val="1BA3E0"/>
                </a:solidFill>
              </a:rPr>
              <a:t>Cariñoso/a</a:t>
            </a:r>
          </a:p>
          <a:p>
            <a:pPr algn="r"/>
            <a:r>
              <a:rPr lang="es-ES_tradnl" sz="1400" b="1" dirty="0">
                <a:solidFill>
                  <a:srgbClr val="1BA3E0"/>
                </a:solidFill>
              </a:rPr>
              <a:t>Entusiasta</a:t>
            </a:r>
          </a:p>
          <a:p>
            <a:pPr algn="r"/>
            <a:r>
              <a:rPr lang="es-ES_tradnl" sz="1400" b="1" dirty="0">
                <a:solidFill>
                  <a:srgbClr val="1BA3E0"/>
                </a:solidFill>
              </a:rPr>
              <a:t>Agradecido/a</a:t>
            </a:r>
          </a:p>
          <a:p>
            <a:pPr algn="r"/>
            <a:r>
              <a:rPr lang="es-ES_tradnl" sz="1400" b="1" dirty="0">
                <a:solidFill>
                  <a:srgbClr val="1BA3E0"/>
                </a:solidFill>
              </a:rPr>
              <a:t>Sensible</a:t>
            </a:r>
          </a:p>
          <a:p>
            <a:pPr algn="r"/>
            <a:r>
              <a:rPr lang="es-ES_tradnl" sz="1400" b="1" dirty="0">
                <a:solidFill>
                  <a:srgbClr val="1BA3E0"/>
                </a:solidFill>
              </a:rPr>
              <a:t>Compasivo/a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EBA63D7-063C-8D44-9793-A318C3D6A1EB}"/>
              </a:ext>
            </a:extLst>
          </p:cNvPr>
          <p:cNvSpPr txBox="1"/>
          <p:nvPr/>
        </p:nvSpPr>
        <p:spPr>
          <a:xfrm>
            <a:off x="5549889" y="4454382"/>
            <a:ext cx="14664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sz="1400" b="1" dirty="0">
                <a:solidFill>
                  <a:srgbClr val="043951"/>
                </a:solidFill>
              </a:rPr>
              <a:t>Envidioso/a</a:t>
            </a:r>
          </a:p>
          <a:p>
            <a:pPr algn="r"/>
            <a:r>
              <a:rPr lang="es-ES_tradnl" sz="1400" b="1" dirty="0">
                <a:solidFill>
                  <a:srgbClr val="043951"/>
                </a:solidFill>
              </a:rPr>
              <a:t>Exaltado/a</a:t>
            </a:r>
          </a:p>
          <a:p>
            <a:pPr algn="r"/>
            <a:r>
              <a:rPr lang="es-ES_tradnl" sz="1400" b="1" dirty="0">
                <a:solidFill>
                  <a:srgbClr val="043951"/>
                </a:solidFill>
              </a:rPr>
              <a:t>Neurótico/a</a:t>
            </a:r>
          </a:p>
          <a:p>
            <a:pPr algn="r"/>
            <a:r>
              <a:rPr lang="es-ES_tradnl" sz="1400" b="1" dirty="0">
                <a:solidFill>
                  <a:srgbClr val="043951"/>
                </a:solidFill>
              </a:rPr>
              <a:t>Resentido/a</a:t>
            </a:r>
          </a:p>
          <a:p>
            <a:pPr algn="r"/>
            <a:r>
              <a:rPr lang="es-ES_tradnl" sz="1400" b="1" dirty="0">
                <a:solidFill>
                  <a:srgbClr val="043951"/>
                </a:solidFill>
              </a:rPr>
              <a:t>Pesimista</a:t>
            </a:r>
          </a:p>
          <a:p>
            <a:pPr algn="r"/>
            <a:r>
              <a:rPr lang="es-ES_tradnl" sz="1400" b="1" dirty="0">
                <a:solidFill>
                  <a:srgbClr val="043951"/>
                </a:solidFill>
              </a:rPr>
              <a:t>Despiadado</a:t>
            </a:r>
          </a:p>
          <a:p>
            <a:pPr algn="r"/>
            <a:r>
              <a:rPr lang="es-ES_tradnl" sz="1400" b="1" dirty="0">
                <a:solidFill>
                  <a:srgbClr val="043951"/>
                </a:solidFill>
              </a:rPr>
              <a:t>Condescendiente</a:t>
            </a:r>
          </a:p>
          <a:p>
            <a:pPr algn="r"/>
            <a:r>
              <a:rPr lang="es-ES_tradnl" sz="1400" b="1" dirty="0">
                <a:solidFill>
                  <a:srgbClr val="043951"/>
                </a:solidFill>
              </a:rPr>
              <a:t>Insensible</a:t>
            </a:r>
          </a:p>
          <a:p>
            <a:pPr algn="r"/>
            <a:r>
              <a:rPr lang="es-ES_tradnl" sz="1400" b="1" dirty="0">
                <a:solidFill>
                  <a:srgbClr val="043951"/>
                </a:solidFill>
              </a:rPr>
              <a:t>Cruel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D4BDE21-C5BD-4B41-B8D4-B0821FED5C2D}"/>
              </a:ext>
            </a:extLst>
          </p:cNvPr>
          <p:cNvSpPr txBox="1"/>
          <p:nvPr/>
        </p:nvSpPr>
        <p:spPr>
          <a:xfrm>
            <a:off x="3956558" y="2341885"/>
            <a:ext cx="1203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rgbClr val="1BA3E0"/>
                </a:solidFill>
              </a:rPr>
              <a:t>high likableness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226D80E-21B5-974E-96BF-D718135C0D42}"/>
              </a:ext>
            </a:extLst>
          </p:cNvPr>
          <p:cNvSpPr txBox="1"/>
          <p:nvPr/>
        </p:nvSpPr>
        <p:spPr>
          <a:xfrm>
            <a:off x="3977557" y="6208708"/>
            <a:ext cx="1161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rgbClr val="043951"/>
                </a:solidFill>
              </a:rPr>
              <a:t>low likableness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3B091D6-B348-3D46-9064-03AAEEB368D1}"/>
              </a:ext>
            </a:extLst>
          </p:cNvPr>
          <p:cNvSpPr/>
          <p:nvPr/>
        </p:nvSpPr>
        <p:spPr>
          <a:xfrm>
            <a:off x="4462342" y="2618884"/>
            <a:ext cx="192349" cy="3589824"/>
          </a:xfrm>
          <a:prstGeom prst="rect">
            <a:avLst/>
          </a:prstGeom>
          <a:gradFill>
            <a:gsLst>
              <a:gs pos="50000">
                <a:srgbClr val="FFFFFF"/>
              </a:gs>
              <a:gs pos="0">
                <a:srgbClr val="043951"/>
              </a:gs>
              <a:gs pos="100000">
                <a:srgbClr val="1BA3E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8DA7AC2-DE39-B74C-9463-E738671471BC}"/>
              </a:ext>
            </a:extLst>
          </p:cNvPr>
          <p:cNvSpPr txBox="1"/>
          <p:nvPr/>
        </p:nvSpPr>
        <p:spPr>
          <a:xfrm>
            <a:off x="2318966" y="2348491"/>
            <a:ext cx="12626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1BA3E0"/>
                </a:solidFill>
                <a:latin typeface="+mj-lt"/>
              </a:rPr>
              <a:t>Sincere</a:t>
            </a:r>
          </a:p>
          <a:p>
            <a:r>
              <a:rPr lang="en-US" sz="1400" dirty="0">
                <a:solidFill>
                  <a:srgbClr val="1BA3E0"/>
                </a:solidFill>
                <a:latin typeface="+mj-lt"/>
              </a:rPr>
              <a:t>Understanding</a:t>
            </a:r>
          </a:p>
          <a:p>
            <a:r>
              <a:rPr lang="en-US" sz="1400" dirty="0">
                <a:solidFill>
                  <a:srgbClr val="1BA3E0"/>
                </a:solidFill>
                <a:latin typeface="+mj-lt"/>
              </a:rPr>
              <a:t>Loyal</a:t>
            </a:r>
          </a:p>
          <a:p>
            <a:r>
              <a:rPr lang="en-US" sz="1400" dirty="0">
                <a:solidFill>
                  <a:srgbClr val="1BA3E0"/>
                </a:solidFill>
                <a:latin typeface="+mj-lt"/>
              </a:rPr>
              <a:t>Intelligent</a:t>
            </a:r>
          </a:p>
          <a:p>
            <a:r>
              <a:rPr lang="en-US" sz="1400" dirty="0">
                <a:solidFill>
                  <a:srgbClr val="1BA3E0"/>
                </a:solidFill>
                <a:latin typeface="+mj-lt"/>
              </a:rPr>
              <a:t>Unselfish</a:t>
            </a:r>
          </a:p>
          <a:p>
            <a:r>
              <a:rPr lang="en-US" sz="1400" dirty="0">
                <a:solidFill>
                  <a:srgbClr val="1BA3E0"/>
                </a:solidFill>
                <a:latin typeface="+mj-lt"/>
              </a:rPr>
              <a:t>Clever</a:t>
            </a:r>
          </a:p>
          <a:p>
            <a:r>
              <a:rPr lang="en-US" sz="1400" dirty="0">
                <a:solidFill>
                  <a:srgbClr val="1BA3E0"/>
                </a:solidFill>
                <a:latin typeface="+mj-lt"/>
              </a:rPr>
              <a:t>Helpful</a:t>
            </a:r>
          </a:p>
          <a:p>
            <a:r>
              <a:rPr lang="en-US" sz="1400" dirty="0">
                <a:solidFill>
                  <a:srgbClr val="1BA3E0"/>
                </a:solidFill>
                <a:latin typeface="+mj-lt"/>
              </a:rPr>
              <a:t>Forgiving</a:t>
            </a:r>
          </a:p>
          <a:p>
            <a:r>
              <a:rPr lang="en-US" sz="1400" dirty="0">
                <a:solidFill>
                  <a:srgbClr val="1BA3E0"/>
                </a:solidFill>
                <a:latin typeface="+mj-lt"/>
              </a:rPr>
              <a:t>Conscientious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5CF89F1-7C34-4540-B67B-474AFFD6AF50}"/>
              </a:ext>
            </a:extLst>
          </p:cNvPr>
          <p:cNvSpPr txBox="1"/>
          <p:nvPr/>
        </p:nvSpPr>
        <p:spPr>
          <a:xfrm>
            <a:off x="2323535" y="4454382"/>
            <a:ext cx="11344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43951"/>
                </a:solidFill>
                <a:latin typeface="+mj-lt"/>
              </a:rPr>
              <a:t>Lazy</a:t>
            </a:r>
          </a:p>
          <a:p>
            <a:r>
              <a:rPr lang="en-US" sz="1400" dirty="0">
                <a:solidFill>
                  <a:srgbClr val="043951"/>
                </a:solidFill>
                <a:latin typeface="+mj-lt"/>
              </a:rPr>
              <a:t>Irresponsible</a:t>
            </a:r>
          </a:p>
          <a:p>
            <a:r>
              <a:rPr lang="en-US" sz="1400" dirty="0">
                <a:solidFill>
                  <a:srgbClr val="043951"/>
                </a:solidFill>
                <a:latin typeface="+mj-lt"/>
              </a:rPr>
              <a:t>Prejudiced</a:t>
            </a:r>
          </a:p>
          <a:p>
            <a:r>
              <a:rPr lang="en-US" sz="1400" dirty="0">
                <a:solidFill>
                  <a:srgbClr val="043951"/>
                </a:solidFill>
                <a:latin typeface="+mj-lt"/>
              </a:rPr>
              <a:t>Boring</a:t>
            </a:r>
          </a:p>
          <a:p>
            <a:r>
              <a:rPr lang="en-US" sz="1400" dirty="0">
                <a:solidFill>
                  <a:srgbClr val="043951"/>
                </a:solidFill>
                <a:latin typeface="+mj-lt"/>
              </a:rPr>
              <a:t>Hostile</a:t>
            </a:r>
          </a:p>
          <a:p>
            <a:r>
              <a:rPr lang="en-US" sz="1400" dirty="0">
                <a:solidFill>
                  <a:srgbClr val="043951"/>
                </a:solidFill>
                <a:latin typeface="+mj-lt"/>
              </a:rPr>
              <a:t>Selfish</a:t>
            </a:r>
          </a:p>
          <a:p>
            <a:r>
              <a:rPr lang="en-US" sz="1400" dirty="0">
                <a:solidFill>
                  <a:srgbClr val="043951"/>
                </a:solidFill>
                <a:latin typeface="+mj-lt"/>
              </a:rPr>
              <a:t>Rude</a:t>
            </a:r>
          </a:p>
          <a:p>
            <a:r>
              <a:rPr lang="en-US" sz="1400" dirty="0">
                <a:solidFill>
                  <a:srgbClr val="043951"/>
                </a:solidFill>
                <a:latin typeface="+mj-lt"/>
              </a:rPr>
              <a:t>Greedy</a:t>
            </a:r>
          </a:p>
          <a:p>
            <a:r>
              <a:rPr lang="en-US" sz="1400" dirty="0">
                <a:solidFill>
                  <a:srgbClr val="043951"/>
                </a:solidFill>
                <a:latin typeface="+mj-lt"/>
              </a:rPr>
              <a:t>Phony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30F2FA7-1B0E-4144-A7AA-E708EFECC7F6}"/>
              </a:ext>
            </a:extLst>
          </p:cNvPr>
          <p:cNvSpPr txBox="1"/>
          <p:nvPr/>
        </p:nvSpPr>
        <p:spPr>
          <a:xfrm>
            <a:off x="6929066" y="2350314"/>
            <a:ext cx="12617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1BA3E0"/>
                </a:solidFill>
                <a:latin typeface="+mj-lt"/>
              </a:rPr>
              <a:t>Empathetic</a:t>
            </a:r>
          </a:p>
          <a:p>
            <a:r>
              <a:rPr lang="en-US" sz="1400" dirty="0">
                <a:solidFill>
                  <a:srgbClr val="1BA3E0"/>
                </a:solidFill>
                <a:latin typeface="+mj-lt"/>
              </a:rPr>
              <a:t>Good-natured</a:t>
            </a:r>
          </a:p>
          <a:p>
            <a:r>
              <a:rPr lang="en-US" sz="1400" dirty="0">
                <a:solidFill>
                  <a:srgbClr val="1BA3E0"/>
                </a:solidFill>
                <a:latin typeface="+mj-lt"/>
              </a:rPr>
              <a:t>Kind</a:t>
            </a:r>
          </a:p>
          <a:p>
            <a:r>
              <a:rPr lang="en-US" sz="1400" dirty="0">
                <a:solidFill>
                  <a:srgbClr val="1BA3E0"/>
                </a:solidFill>
                <a:latin typeface="+mj-lt"/>
              </a:rPr>
              <a:t>Cheerful</a:t>
            </a:r>
          </a:p>
          <a:p>
            <a:r>
              <a:rPr lang="en-US" sz="1400" dirty="0">
                <a:solidFill>
                  <a:srgbClr val="1BA3E0"/>
                </a:solidFill>
                <a:latin typeface="+mj-lt"/>
              </a:rPr>
              <a:t>Warm-hearted</a:t>
            </a:r>
          </a:p>
          <a:p>
            <a:r>
              <a:rPr lang="en-US" sz="1400" dirty="0">
                <a:solidFill>
                  <a:srgbClr val="1BA3E0"/>
                </a:solidFill>
                <a:latin typeface="+mj-lt"/>
              </a:rPr>
              <a:t>Enthusiastic</a:t>
            </a:r>
          </a:p>
          <a:p>
            <a:r>
              <a:rPr lang="en-US" sz="1400" dirty="0">
                <a:solidFill>
                  <a:srgbClr val="1BA3E0"/>
                </a:solidFill>
                <a:latin typeface="+mj-lt"/>
              </a:rPr>
              <a:t>Grateful</a:t>
            </a:r>
          </a:p>
          <a:p>
            <a:r>
              <a:rPr lang="en-US" sz="1400" dirty="0">
                <a:solidFill>
                  <a:srgbClr val="1BA3E0"/>
                </a:solidFill>
                <a:latin typeface="+mj-lt"/>
              </a:rPr>
              <a:t>Sensible</a:t>
            </a:r>
          </a:p>
          <a:p>
            <a:r>
              <a:rPr lang="en-US" sz="1400" dirty="0">
                <a:solidFill>
                  <a:srgbClr val="1BA3E0"/>
                </a:solidFill>
                <a:latin typeface="+mj-lt"/>
              </a:rPr>
              <a:t>Sympathetic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ED26AF3-2730-2F4C-BBFB-F001092E9153}"/>
              </a:ext>
            </a:extLst>
          </p:cNvPr>
          <p:cNvSpPr txBox="1"/>
          <p:nvPr/>
        </p:nvSpPr>
        <p:spPr>
          <a:xfrm>
            <a:off x="6930084" y="4452559"/>
            <a:ext cx="12064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43951"/>
                </a:solidFill>
                <a:latin typeface="+mj-lt"/>
              </a:rPr>
              <a:t>Envious</a:t>
            </a:r>
          </a:p>
          <a:p>
            <a:r>
              <a:rPr lang="en-US" sz="1400" dirty="0">
                <a:solidFill>
                  <a:srgbClr val="043951"/>
                </a:solidFill>
                <a:latin typeface="+mj-lt"/>
              </a:rPr>
              <a:t>Hot-tempered</a:t>
            </a:r>
          </a:p>
          <a:p>
            <a:r>
              <a:rPr lang="en-US" sz="1400" dirty="0">
                <a:solidFill>
                  <a:srgbClr val="043951"/>
                </a:solidFill>
                <a:latin typeface="+mj-lt"/>
              </a:rPr>
              <a:t>Neurotic</a:t>
            </a:r>
          </a:p>
          <a:p>
            <a:r>
              <a:rPr lang="en-US" sz="1400" dirty="0">
                <a:solidFill>
                  <a:srgbClr val="043951"/>
                </a:solidFill>
                <a:latin typeface="+mj-lt"/>
              </a:rPr>
              <a:t>Resentful</a:t>
            </a:r>
          </a:p>
          <a:p>
            <a:r>
              <a:rPr lang="en-US" sz="1400" dirty="0">
                <a:solidFill>
                  <a:srgbClr val="043951"/>
                </a:solidFill>
                <a:latin typeface="+mj-lt"/>
              </a:rPr>
              <a:t>Gloomy</a:t>
            </a:r>
          </a:p>
          <a:p>
            <a:r>
              <a:rPr lang="en-US" sz="1400" dirty="0">
                <a:solidFill>
                  <a:srgbClr val="043951"/>
                </a:solidFill>
                <a:latin typeface="+mj-lt"/>
              </a:rPr>
              <a:t>Unforgiving</a:t>
            </a:r>
          </a:p>
          <a:p>
            <a:r>
              <a:rPr lang="en-US" sz="1400" dirty="0">
                <a:solidFill>
                  <a:srgbClr val="043951"/>
                </a:solidFill>
                <a:latin typeface="+mj-lt"/>
              </a:rPr>
              <a:t>Snobbish</a:t>
            </a:r>
          </a:p>
          <a:p>
            <a:r>
              <a:rPr lang="en-US" sz="1400" dirty="0">
                <a:solidFill>
                  <a:srgbClr val="043951"/>
                </a:solidFill>
                <a:latin typeface="+mj-lt"/>
              </a:rPr>
              <a:t>Insensitive</a:t>
            </a:r>
          </a:p>
          <a:p>
            <a:r>
              <a:rPr lang="en-US" sz="1400" dirty="0">
                <a:solidFill>
                  <a:srgbClr val="043951"/>
                </a:solidFill>
                <a:latin typeface="+mj-lt"/>
              </a:rPr>
              <a:t>Cruel</a:t>
            </a:r>
          </a:p>
        </p:txBody>
      </p:sp>
    </p:spTree>
    <p:extLst>
      <p:ext uri="{BB962C8B-B14F-4D97-AF65-F5344CB8AC3E}">
        <p14:creationId xmlns:p14="http://schemas.microsoft.com/office/powerpoint/2010/main" val="106786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3.bp.blogspot.com/-2ZgU0NNjvdc/WpkzyEx1uiI/AAAAAAAAJvA/gzDzmNDYzRMkdx41pu7aPVphab6vv3WzgCLcBGAs/s1600/unnamed.jpg">
            <a:extLst>
              <a:ext uri="{FF2B5EF4-FFF2-40B4-BE49-F238E27FC236}">
                <a16:creationId xmlns:a16="http://schemas.microsoft.com/office/drawing/2014/main" id="{A6158F1D-4B42-8A44-AB59-C6BEE3D56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242" y="227530"/>
            <a:ext cx="1605516" cy="160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DC8FF9D-4B81-9340-8C73-F3727136484F}"/>
              </a:ext>
            </a:extLst>
          </p:cNvPr>
          <p:cNvSpPr txBox="1"/>
          <p:nvPr/>
        </p:nvSpPr>
        <p:spPr>
          <a:xfrm>
            <a:off x="471681" y="2188283"/>
            <a:ext cx="4633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43951"/>
                </a:solidFill>
              </a:rPr>
              <a:t>removal of </a:t>
            </a:r>
            <a:r>
              <a:rPr lang="en-US" sz="2000" dirty="0">
                <a:solidFill>
                  <a:srgbClr val="1BA3E0"/>
                </a:solidFill>
              </a:rPr>
              <a:t>non-brain tissue </a:t>
            </a:r>
            <a:r>
              <a:rPr lang="en-US" sz="2000" dirty="0">
                <a:solidFill>
                  <a:srgbClr val="043951"/>
                </a:solidFill>
              </a:rPr>
              <a:t>using FSL’s BET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D88BE13B-2FE7-174C-9419-F9FC44BC956F}"/>
              </a:ext>
            </a:extLst>
          </p:cNvPr>
          <p:cNvSpPr/>
          <p:nvPr/>
        </p:nvSpPr>
        <p:spPr>
          <a:xfrm>
            <a:off x="342516" y="2319130"/>
            <a:ext cx="129165" cy="129165"/>
          </a:xfrm>
          <a:prstGeom prst="ellipse">
            <a:avLst/>
          </a:prstGeom>
          <a:noFill/>
          <a:ln w="38100">
            <a:solidFill>
              <a:srgbClr val="1BA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47A9032-A40D-6A4C-BF14-C20F5E131A27}"/>
              </a:ext>
            </a:extLst>
          </p:cNvPr>
          <p:cNvSpPr txBox="1"/>
          <p:nvPr/>
        </p:nvSpPr>
        <p:spPr>
          <a:xfrm>
            <a:off x="470842" y="2829625"/>
            <a:ext cx="3928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BA3E0"/>
                </a:solidFill>
              </a:rPr>
              <a:t>volume realignment </a:t>
            </a:r>
            <a:r>
              <a:rPr lang="en-US" sz="2000" dirty="0">
                <a:solidFill>
                  <a:srgbClr val="043951"/>
                </a:solidFill>
              </a:rPr>
              <a:t>using MCFLIRT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DCBB020-A6B7-3C4C-A5AC-FB063919C1E6}"/>
              </a:ext>
            </a:extLst>
          </p:cNvPr>
          <p:cNvSpPr/>
          <p:nvPr/>
        </p:nvSpPr>
        <p:spPr>
          <a:xfrm>
            <a:off x="341677" y="2960472"/>
            <a:ext cx="129165" cy="129165"/>
          </a:xfrm>
          <a:prstGeom prst="ellipse">
            <a:avLst/>
          </a:prstGeom>
          <a:noFill/>
          <a:ln w="38100">
            <a:solidFill>
              <a:srgbClr val="1BA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B609ADE-2B3B-AF4D-BDF1-410023CAD266}"/>
              </a:ext>
            </a:extLst>
          </p:cNvPr>
          <p:cNvSpPr txBox="1"/>
          <p:nvPr/>
        </p:nvSpPr>
        <p:spPr>
          <a:xfrm>
            <a:off x="471681" y="3470967"/>
            <a:ext cx="5776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43951"/>
                </a:solidFill>
              </a:rPr>
              <a:t>gaussian kernel (FWHM = 3mm) for </a:t>
            </a:r>
            <a:r>
              <a:rPr lang="en-US" sz="2000" dirty="0">
                <a:solidFill>
                  <a:srgbClr val="1BA3E0"/>
                </a:solidFill>
              </a:rPr>
              <a:t>spatial smoothing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BEAE710-D4E9-E64B-8F58-21764296591D}"/>
              </a:ext>
            </a:extLst>
          </p:cNvPr>
          <p:cNvSpPr/>
          <p:nvPr/>
        </p:nvSpPr>
        <p:spPr>
          <a:xfrm>
            <a:off x="342516" y="3601814"/>
            <a:ext cx="129165" cy="129165"/>
          </a:xfrm>
          <a:prstGeom prst="ellipse">
            <a:avLst/>
          </a:prstGeom>
          <a:noFill/>
          <a:ln w="38100">
            <a:solidFill>
              <a:srgbClr val="1BA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B668D75-E21D-F44F-AE62-A547BE51ECFA}"/>
              </a:ext>
            </a:extLst>
          </p:cNvPr>
          <p:cNvSpPr txBox="1"/>
          <p:nvPr/>
        </p:nvSpPr>
        <p:spPr>
          <a:xfrm>
            <a:off x="470842" y="4112309"/>
            <a:ext cx="5311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43951"/>
                </a:solidFill>
              </a:rPr>
              <a:t>ICA-based automatic removal of </a:t>
            </a:r>
            <a:r>
              <a:rPr lang="en-US" sz="2000" dirty="0">
                <a:solidFill>
                  <a:srgbClr val="1BA3E0"/>
                </a:solidFill>
              </a:rPr>
              <a:t>motion artefacts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02E68B1B-7259-4A4F-A68D-72850C0183B9}"/>
              </a:ext>
            </a:extLst>
          </p:cNvPr>
          <p:cNvSpPr/>
          <p:nvPr/>
        </p:nvSpPr>
        <p:spPr>
          <a:xfrm>
            <a:off x="341677" y="4243156"/>
            <a:ext cx="129165" cy="129165"/>
          </a:xfrm>
          <a:prstGeom prst="ellipse">
            <a:avLst/>
          </a:prstGeom>
          <a:noFill/>
          <a:ln w="38100">
            <a:solidFill>
              <a:srgbClr val="1BA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0126F25-DE10-7249-8D49-3636F0CC3CD1}"/>
              </a:ext>
            </a:extLst>
          </p:cNvPr>
          <p:cNvSpPr txBox="1"/>
          <p:nvPr/>
        </p:nvSpPr>
        <p:spPr>
          <a:xfrm>
            <a:off x="470842" y="4744400"/>
            <a:ext cx="457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BA3E0"/>
                </a:solidFill>
              </a:rPr>
              <a:t>temporal filtering </a:t>
            </a:r>
            <a:r>
              <a:rPr lang="en-US" sz="2000" dirty="0">
                <a:solidFill>
                  <a:srgbClr val="043951"/>
                </a:solidFill>
              </a:rPr>
              <a:t>(high-pass; cutoff = 60s)</a:t>
            </a:r>
            <a:endParaRPr lang="en-US" sz="2000" dirty="0">
              <a:solidFill>
                <a:srgbClr val="1BA3E0"/>
              </a:solidFill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62F27B8-ED70-EF4F-B85E-4AF51ECE3845}"/>
              </a:ext>
            </a:extLst>
          </p:cNvPr>
          <p:cNvSpPr/>
          <p:nvPr/>
        </p:nvSpPr>
        <p:spPr>
          <a:xfrm>
            <a:off x="341677" y="4875247"/>
            <a:ext cx="129165" cy="129165"/>
          </a:xfrm>
          <a:prstGeom prst="ellipse">
            <a:avLst/>
          </a:prstGeom>
          <a:noFill/>
          <a:ln w="38100">
            <a:solidFill>
              <a:srgbClr val="1BA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B736B98-71C3-E94B-A1C9-6B55096534FC}"/>
              </a:ext>
            </a:extLst>
          </p:cNvPr>
          <p:cNvSpPr txBox="1"/>
          <p:nvPr/>
        </p:nvSpPr>
        <p:spPr>
          <a:xfrm>
            <a:off x="470003" y="5385742"/>
            <a:ext cx="6778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BA3E0"/>
                </a:solidFill>
              </a:rPr>
              <a:t>coalignment </a:t>
            </a:r>
            <a:r>
              <a:rPr lang="en-US" sz="2000" dirty="0">
                <a:solidFill>
                  <a:srgbClr val="043951"/>
                </a:solidFill>
              </a:rPr>
              <a:t>of each session to a reference volume (1</a:t>
            </a:r>
            <a:r>
              <a:rPr lang="en-US" sz="2000" baseline="30000" dirty="0">
                <a:solidFill>
                  <a:srgbClr val="043951"/>
                </a:solidFill>
              </a:rPr>
              <a:t>st</a:t>
            </a:r>
            <a:r>
              <a:rPr lang="en-US" sz="2000" dirty="0">
                <a:solidFill>
                  <a:srgbClr val="043951"/>
                </a:solidFill>
              </a:rPr>
              <a:t> session)</a:t>
            </a:r>
            <a:endParaRPr lang="en-US" sz="2000" dirty="0">
              <a:solidFill>
                <a:srgbClr val="1BA3E0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163296FC-1748-244A-8BAF-401B60879AAD}"/>
              </a:ext>
            </a:extLst>
          </p:cNvPr>
          <p:cNvSpPr/>
          <p:nvPr/>
        </p:nvSpPr>
        <p:spPr>
          <a:xfrm>
            <a:off x="340838" y="5516589"/>
            <a:ext cx="129165" cy="129165"/>
          </a:xfrm>
          <a:prstGeom prst="ellipse">
            <a:avLst/>
          </a:prstGeom>
          <a:noFill/>
          <a:ln w="38100">
            <a:solidFill>
              <a:srgbClr val="1BA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541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3.bp.blogspot.com/-2ZgU0NNjvdc/WpkzyEx1uiI/AAAAAAAAJvA/gzDzmNDYzRMkdx41pu7aPVphab6vv3WzgCLcBGAs/s1600/unnamed.jpg">
            <a:extLst>
              <a:ext uri="{FF2B5EF4-FFF2-40B4-BE49-F238E27FC236}">
                <a16:creationId xmlns:a16="http://schemas.microsoft.com/office/drawing/2014/main" id="{A6158F1D-4B42-8A44-AB59-C6BEE3D56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242" y="227530"/>
            <a:ext cx="1605516" cy="160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72F82203-C1D9-4448-991C-1775D6E4FE3D}"/>
              </a:ext>
            </a:extLst>
          </p:cNvPr>
          <p:cNvSpPr/>
          <p:nvPr/>
        </p:nvSpPr>
        <p:spPr>
          <a:xfrm>
            <a:off x="503238" y="183304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ES" dirty="0">
              <a:solidFill>
                <a:srgbClr val="21353A"/>
              </a:solidFill>
              <a:effectLst/>
              <a:latin typeface="FiraSans"/>
            </a:endParaRPr>
          </a:p>
          <a:p>
            <a:endParaRPr lang="es-ES" dirty="0">
              <a:effectLst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6BCB743-9EC1-E842-AA45-971A3CD63AED}"/>
              </a:ext>
            </a:extLst>
          </p:cNvPr>
          <p:cNvSpPr/>
          <p:nvPr/>
        </p:nvSpPr>
        <p:spPr>
          <a:xfrm>
            <a:off x="503238" y="248402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effectLst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3C6F5DF-B439-1943-BD9E-2A08E0B5AD0F}"/>
              </a:ext>
            </a:extLst>
          </p:cNvPr>
          <p:cNvSpPr txBox="1"/>
          <p:nvPr/>
        </p:nvSpPr>
        <p:spPr>
          <a:xfrm>
            <a:off x="471681" y="2520795"/>
            <a:ext cx="36707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BA3E0"/>
                </a:solidFill>
                <a:latin typeface="FiraSans"/>
              </a:rPr>
              <a:t>7 ROIs</a:t>
            </a:r>
            <a:r>
              <a:rPr lang="en-US" sz="2000" dirty="0">
                <a:solidFill>
                  <a:srgbClr val="21353A"/>
                </a:solidFill>
                <a:latin typeface="FiraSans"/>
              </a:rPr>
              <a:t> based on previous studies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03FC8DF4-1FD4-6049-AF1F-D04799927E7B}"/>
              </a:ext>
            </a:extLst>
          </p:cNvPr>
          <p:cNvSpPr/>
          <p:nvPr/>
        </p:nvSpPr>
        <p:spPr>
          <a:xfrm>
            <a:off x="342516" y="2651642"/>
            <a:ext cx="129165" cy="129165"/>
          </a:xfrm>
          <a:prstGeom prst="ellipse">
            <a:avLst/>
          </a:prstGeom>
          <a:noFill/>
          <a:ln w="38100">
            <a:solidFill>
              <a:srgbClr val="1BA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F4CD708-7563-AF49-98B3-388C492100AC}"/>
              </a:ext>
            </a:extLst>
          </p:cNvPr>
          <p:cNvSpPr txBox="1"/>
          <p:nvPr/>
        </p:nvSpPr>
        <p:spPr>
          <a:xfrm>
            <a:off x="671467" y="2930232"/>
            <a:ext cx="6055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BA3E0"/>
                </a:solidFill>
              </a:rPr>
              <a:t>+</a:t>
            </a:r>
            <a:r>
              <a:rPr lang="en-US" sz="2000" dirty="0">
                <a:solidFill>
                  <a:srgbClr val="043951"/>
                </a:solidFill>
              </a:rPr>
              <a:t> semantic (abstract vs. concrete concepts): IPL, ATL, IFG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C9F9722-352A-A348-848A-6C2C1FABE7FD}"/>
              </a:ext>
            </a:extLst>
          </p:cNvPr>
          <p:cNvSpPr txBox="1"/>
          <p:nvPr/>
        </p:nvSpPr>
        <p:spPr>
          <a:xfrm>
            <a:off x="671466" y="3360832"/>
            <a:ext cx="3748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BA3E0"/>
                </a:solidFill>
              </a:rPr>
              <a:t>+</a:t>
            </a:r>
            <a:r>
              <a:rPr lang="en-US" sz="2000" dirty="0">
                <a:solidFill>
                  <a:srgbClr val="043951"/>
                </a:solidFill>
              </a:rPr>
              <a:t> theory of mind tasks: </a:t>
            </a:r>
            <a:r>
              <a:rPr lang="en-US" sz="2000" dirty="0" err="1">
                <a:solidFill>
                  <a:srgbClr val="043951"/>
                </a:solidFill>
              </a:rPr>
              <a:t>mPFC</a:t>
            </a:r>
            <a:r>
              <a:rPr lang="en-US" sz="2000" dirty="0">
                <a:solidFill>
                  <a:srgbClr val="043951"/>
                </a:solidFill>
              </a:rPr>
              <a:t>, PCC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A326471-4806-FC44-A737-FBEFA75ADAF2}"/>
              </a:ext>
            </a:extLst>
          </p:cNvPr>
          <p:cNvSpPr txBox="1"/>
          <p:nvPr/>
        </p:nvSpPr>
        <p:spPr>
          <a:xfrm>
            <a:off x="671466" y="3791432"/>
            <a:ext cx="2888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BA3E0"/>
                </a:solidFill>
              </a:rPr>
              <a:t>+</a:t>
            </a:r>
            <a:r>
              <a:rPr lang="en-US" sz="2000" dirty="0">
                <a:solidFill>
                  <a:srgbClr val="043951"/>
                </a:solidFill>
              </a:rPr>
              <a:t> empathy tasks: AI, </a:t>
            </a:r>
            <a:r>
              <a:rPr lang="en-US" sz="2000" dirty="0" err="1">
                <a:solidFill>
                  <a:srgbClr val="043951"/>
                </a:solidFill>
              </a:rPr>
              <a:t>dACC</a:t>
            </a:r>
            <a:endParaRPr lang="en-US" sz="2000" dirty="0">
              <a:solidFill>
                <a:srgbClr val="04395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EEBCDEF-3444-AC4E-AE2C-9F3D0FEB9314}"/>
              </a:ext>
            </a:extLst>
          </p:cNvPr>
          <p:cNvSpPr/>
          <p:nvPr/>
        </p:nvSpPr>
        <p:spPr>
          <a:xfrm>
            <a:off x="342516" y="4494938"/>
            <a:ext cx="80741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err="1">
                <a:solidFill>
                  <a:srgbClr val="000000"/>
                </a:solidFill>
              </a:rPr>
              <a:t>We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will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conduct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hypothesis-driven</a:t>
            </a:r>
            <a:r>
              <a:rPr lang="es-ES" dirty="0">
                <a:solidFill>
                  <a:srgbClr val="000000"/>
                </a:solidFill>
              </a:rPr>
              <a:t> MVP </a:t>
            </a:r>
            <a:r>
              <a:rPr lang="es-ES" dirty="0" err="1">
                <a:solidFill>
                  <a:srgbClr val="000000"/>
                </a:solidFill>
              </a:rPr>
              <a:t>analyses</a:t>
            </a:r>
            <a:r>
              <a:rPr lang="es-ES" dirty="0">
                <a:solidFill>
                  <a:srgbClr val="000000"/>
                </a:solidFill>
              </a:rPr>
              <a:t> in </a:t>
            </a:r>
            <a:r>
              <a:rPr lang="es-ES" dirty="0" err="1">
                <a:solidFill>
                  <a:srgbClr val="000000"/>
                </a:solidFill>
              </a:rPr>
              <a:t>our</a:t>
            </a:r>
            <a:r>
              <a:rPr lang="es-ES" dirty="0">
                <a:solidFill>
                  <a:srgbClr val="000000"/>
                </a:solidFill>
              </a:rPr>
              <a:t> a priori </a:t>
            </a:r>
            <a:r>
              <a:rPr lang="es-ES" dirty="0" err="1">
                <a:solidFill>
                  <a:srgbClr val="000000"/>
                </a:solidFill>
              </a:rPr>
              <a:t>ROIs</a:t>
            </a:r>
            <a:endParaRPr lang="es-ES" dirty="0">
              <a:solidFill>
                <a:srgbClr val="000000"/>
              </a:solidFill>
            </a:endParaRPr>
          </a:p>
          <a:p>
            <a:pPr algn="just"/>
            <a:endParaRPr lang="es-ES" dirty="0">
              <a:solidFill>
                <a:srgbClr val="000000"/>
              </a:solidFill>
            </a:endParaRPr>
          </a:p>
          <a:p>
            <a:pPr algn="just"/>
            <a:r>
              <a:rPr lang="es-ES" dirty="0" err="1">
                <a:solidFill>
                  <a:srgbClr val="000000"/>
                </a:solidFill>
              </a:rPr>
              <a:t>Further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exploratory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analyses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will</a:t>
            </a:r>
            <a:r>
              <a:rPr lang="es-ES" dirty="0">
                <a:solidFill>
                  <a:srgbClr val="000000"/>
                </a:solidFill>
              </a:rPr>
              <a:t> be </a:t>
            </a:r>
            <a:r>
              <a:rPr lang="es-ES" dirty="0" err="1">
                <a:solidFill>
                  <a:srgbClr val="000000"/>
                </a:solidFill>
              </a:rPr>
              <a:t>conducted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using</a:t>
            </a:r>
            <a:r>
              <a:rPr lang="es-ES" dirty="0">
                <a:solidFill>
                  <a:srgbClr val="000000"/>
                </a:solidFill>
              </a:rPr>
              <a:t> a </a:t>
            </a:r>
            <a:r>
              <a:rPr lang="es-ES" dirty="0" err="1">
                <a:solidFill>
                  <a:srgbClr val="000000"/>
                </a:solidFill>
              </a:rPr>
              <a:t>searchlight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approach</a:t>
            </a:r>
            <a:r>
              <a:rPr lang="es-ES" dirty="0">
                <a:solidFill>
                  <a:srgbClr val="000000"/>
                </a:solidFill>
              </a:rPr>
              <a:t> to </a:t>
            </a:r>
            <a:r>
              <a:rPr lang="es-ES" dirty="0" err="1">
                <a:solidFill>
                  <a:srgbClr val="000000"/>
                </a:solidFill>
              </a:rPr>
              <a:t>assess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the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decoding</a:t>
            </a:r>
            <a:r>
              <a:rPr lang="es-ES" dirty="0">
                <a:solidFill>
                  <a:srgbClr val="000000"/>
                </a:solidFill>
              </a:rPr>
              <a:t> of social clases &amp; social </a:t>
            </a:r>
            <a:r>
              <a:rPr lang="es-ES" dirty="0" err="1">
                <a:solidFill>
                  <a:srgbClr val="000000"/>
                </a:solidFill>
              </a:rPr>
              <a:t>likebleness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concepts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across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the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whole</a:t>
            </a:r>
            <a:r>
              <a:rPr lang="es-ES" dirty="0">
                <a:solidFill>
                  <a:srgbClr val="000000"/>
                </a:solidFill>
              </a:rPr>
              <a:t> </a:t>
            </a:r>
            <a:r>
              <a:rPr lang="es-ES" dirty="0" err="1">
                <a:solidFill>
                  <a:srgbClr val="000000"/>
                </a:solidFill>
              </a:rPr>
              <a:t>brain</a:t>
            </a:r>
            <a:endParaRPr lang="es-ES" dirty="0">
              <a:solidFill>
                <a:srgbClr val="000000"/>
              </a:solidFill>
            </a:endParaRPr>
          </a:p>
          <a:p>
            <a:pPr algn="just"/>
            <a:endParaRPr lang="es-ES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16608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3.bp.blogspot.com/-2ZgU0NNjvdc/WpkzyEx1uiI/AAAAAAAAJvA/gzDzmNDYzRMkdx41pu7aPVphab6vv3WzgCLcBGAs/s1600/unnamed.jpg">
            <a:extLst>
              <a:ext uri="{FF2B5EF4-FFF2-40B4-BE49-F238E27FC236}">
                <a16:creationId xmlns:a16="http://schemas.microsoft.com/office/drawing/2014/main" id="{A6158F1D-4B42-8A44-AB59-C6BEE3D56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242" y="227530"/>
            <a:ext cx="1605516" cy="160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8E1ACA8-09B1-314A-8717-BEEA98955ECA}"/>
              </a:ext>
            </a:extLst>
          </p:cNvPr>
          <p:cNvSpPr/>
          <p:nvPr/>
        </p:nvSpPr>
        <p:spPr>
          <a:xfrm>
            <a:off x="503238" y="248402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effectLst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7DBD43A-9874-614E-9D3D-0CC92A8C9613}"/>
              </a:ext>
            </a:extLst>
          </p:cNvPr>
          <p:cNvSpPr txBox="1"/>
          <p:nvPr/>
        </p:nvSpPr>
        <p:spPr>
          <a:xfrm>
            <a:off x="471681" y="2520795"/>
            <a:ext cx="3060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1353A"/>
                </a:solidFill>
                <a:latin typeface="FiraSans"/>
              </a:rPr>
              <a:t>Multi-voxel pattern analysis</a:t>
            </a:r>
            <a:endParaRPr lang="en-US" sz="2000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C8FDD53-CC16-C94A-8CCC-A533A2954FAF}"/>
              </a:ext>
            </a:extLst>
          </p:cNvPr>
          <p:cNvSpPr/>
          <p:nvPr/>
        </p:nvSpPr>
        <p:spPr>
          <a:xfrm>
            <a:off x="342516" y="2651642"/>
            <a:ext cx="129165" cy="129165"/>
          </a:xfrm>
          <a:prstGeom prst="ellipse">
            <a:avLst/>
          </a:prstGeom>
          <a:noFill/>
          <a:ln w="38100">
            <a:solidFill>
              <a:srgbClr val="1BA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03C11A-E47F-9A40-BD29-5E4783E92452}"/>
              </a:ext>
            </a:extLst>
          </p:cNvPr>
          <p:cNvSpPr txBox="1"/>
          <p:nvPr/>
        </p:nvSpPr>
        <p:spPr>
          <a:xfrm>
            <a:off x="470842" y="3162137"/>
            <a:ext cx="4214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43951"/>
                </a:solidFill>
              </a:rPr>
              <a:t>SVM-based linear classifier to decode: 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848B2C7-900C-CB4F-B938-2A4EDA82D453}"/>
              </a:ext>
            </a:extLst>
          </p:cNvPr>
          <p:cNvSpPr/>
          <p:nvPr/>
        </p:nvSpPr>
        <p:spPr>
          <a:xfrm>
            <a:off x="341677" y="3292984"/>
            <a:ext cx="129165" cy="129165"/>
          </a:xfrm>
          <a:prstGeom prst="ellipse">
            <a:avLst/>
          </a:prstGeom>
          <a:noFill/>
          <a:ln w="38100">
            <a:solidFill>
              <a:srgbClr val="1BA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615AC5-5455-B243-BF74-0A2D8D642BD0}"/>
              </a:ext>
            </a:extLst>
          </p:cNvPr>
          <p:cNvSpPr txBox="1"/>
          <p:nvPr/>
        </p:nvSpPr>
        <p:spPr>
          <a:xfrm>
            <a:off x="671467" y="3719943"/>
            <a:ext cx="7168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BA3E0"/>
                </a:solidFill>
              </a:rPr>
              <a:t>+</a:t>
            </a:r>
            <a:r>
              <a:rPr lang="en-US" sz="2000" dirty="0">
                <a:solidFill>
                  <a:srgbClr val="043951"/>
                </a:solidFill>
              </a:rPr>
              <a:t> the social nature of the definitions (theory of mind vs. empathy)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4506C35-EF86-C048-9486-D70F4B322286}"/>
              </a:ext>
            </a:extLst>
          </p:cNvPr>
          <p:cNvSpPr txBox="1"/>
          <p:nvPr/>
        </p:nvSpPr>
        <p:spPr>
          <a:xfrm>
            <a:off x="671466" y="4150543"/>
            <a:ext cx="3502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BA3E0"/>
                </a:solidFill>
              </a:rPr>
              <a:t>+</a:t>
            </a:r>
            <a:r>
              <a:rPr lang="en-US" sz="2000" dirty="0">
                <a:solidFill>
                  <a:srgbClr val="043951"/>
                </a:solidFill>
              </a:rPr>
              <a:t> their likableness (high vs. low)</a:t>
            </a:r>
          </a:p>
        </p:txBody>
      </p:sp>
    </p:spTree>
    <p:extLst>
      <p:ext uri="{BB962C8B-B14F-4D97-AF65-F5344CB8AC3E}">
        <p14:creationId xmlns:p14="http://schemas.microsoft.com/office/powerpoint/2010/main" val="5909453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644</TotalTime>
  <Words>507</Words>
  <Application>Microsoft Macintosh PowerPoint</Application>
  <PresentationFormat>Presentación en pantalla (4:3)</PresentationFormat>
  <Paragraphs>137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FiraSans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Alcalá López</dc:creator>
  <cp:lastModifiedBy>Daniel Alcalá López</cp:lastModifiedBy>
  <cp:revision>74</cp:revision>
  <dcterms:created xsi:type="dcterms:W3CDTF">2018-05-15T15:16:15Z</dcterms:created>
  <dcterms:modified xsi:type="dcterms:W3CDTF">2018-05-17T12:43:18Z</dcterms:modified>
</cp:coreProperties>
</file>